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329" r:id="rId2"/>
    <p:sldId id="356" r:id="rId3"/>
    <p:sldId id="411" r:id="rId4"/>
    <p:sldId id="414" r:id="rId5"/>
    <p:sldId id="415" r:id="rId6"/>
    <p:sldId id="416" r:id="rId7"/>
    <p:sldId id="417" r:id="rId8"/>
    <p:sldId id="418" r:id="rId9"/>
    <p:sldId id="420" r:id="rId10"/>
    <p:sldId id="422" r:id="rId11"/>
    <p:sldId id="423" r:id="rId12"/>
    <p:sldId id="424" r:id="rId13"/>
    <p:sldId id="305" r:id="rId14"/>
    <p:sldId id="458" r:id="rId15"/>
    <p:sldId id="459" r:id="rId16"/>
    <p:sldId id="460" r:id="rId17"/>
    <p:sldId id="461" r:id="rId18"/>
    <p:sldId id="479" r:id="rId19"/>
    <p:sldId id="464" r:id="rId20"/>
    <p:sldId id="465" r:id="rId21"/>
    <p:sldId id="462" r:id="rId22"/>
    <p:sldId id="468" r:id="rId23"/>
    <p:sldId id="466" r:id="rId24"/>
    <p:sldId id="469" r:id="rId25"/>
    <p:sldId id="467" r:id="rId26"/>
    <p:sldId id="481" r:id="rId27"/>
    <p:sldId id="482" r:id="rId28"/>
    <p:sldId id="483" r:id="rId29"/>
    <p:sldId id="484" r:id="rId30"/>
    <p:sldId id="472" r:id="rId31"/>
    <p:sldId id="470" r:id="rId32"/>
    <p:sldId id="474" r:id="rId33"/>
    <p:sldId id="478" r:id="rId34"/>
    <p:sldId id="452" r:id="rId35"/>
    <p:sldId id="485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5">
          <p15:clr>
            <a:srgbClr val="A4A3A4"/>
          </p15:clr>
        </p15:guide>
        <p15:guide id="2" pos="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F2223"/>
    <a:srgbClr val="143032"/>
    <a:srgbClr val="F6FFE7"/>
    <a:srgbClr val="FFFFFF"/>
    <a:srgbClr val="525129"/>
    <a:srgbClr val="FF66FF"/>
    <a:srgbClr val="FF6600"/>
    <a:srgbClr val="FF99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091" autoAdjust="0"/>
  </p:normalViewPr>
  <p:slideViewPr>
    <p:cSldViewPr snapToGrid="0" showGuides="1">
      <p:cViewPr>
        <p:scale>
          <a:sx n="62" d="100"/>
          <a:sy n="62" d="100"/>
        </p:scale>
        <p:origin x="-1278" y="-30"/>
      </p:cViewPr>
      <p:guideLst>
        <p:guide orient="horz" pos="5"/>
        <p:guide pos="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B2950-9281-4765-AEBE-D45ED2C6DEEF}" type="datetimeFigureOut">
              <a:rPr lang="ru-RU" smtClean="0"/>
              <a:pPr/>
              <a:t>26.01.2026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9CD61A-AABC-4E9D-8150-66DE27B5DE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646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CF0915-1B81-4D43-97B6-99D6B58E24FF}" type="slidenum">
              <a:rPr lang="ru-RU"/>
              <a:pPr/>
              <a:t>3</a:t>
            </a:fld>
            <a:endParaRPr lang="ru-RU"/>
          </a:p>
        </p:txBody>
      </p:sp>
      <p:sp>
        <p:nvSpPr>
          <p:cNvPr id="312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21641A-06F3-4FED-8EB9-64F5B0461694}" type="slidenum">
              <a:rPr lang="ru-RU"/>
              <a:pPr/>
              <a:t>4</a:t>
            </a:fld>
            <a:endParaRPr lang="ru-RU"/>
          </a:p>
        </p:txBody>
      </p:sp>
      <p:sp>
        <p:nvSpPr>
          <p:cNvPr id="337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21641A-06F3-4FED-8EB9-64F5B0461694}" type="slidenum">
              <a:rPr lang="ru-RU"/>
              <a:pPr/>
              <a:t>5</a:t>
            </a:fld>
            <a:endParaRPr lang="ru-RU"/>
          </a:p>
        </p:txBody>
      </p:sp>
      <p:sp>
        <p:nvSpPr>
          <p:cNvPr id="337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1D9A56-F173-44A2-A05E-D3419096DA11}" type="slidenum">
              <a:rPr lang="ru-RU"/>
              <a:pPr/>
              <a:t>6</a:t>
            </a:fld>
            <a:endParaRPr lang="ru-RU"/>
          </a:p>
        </p:txBody>
      </p:sp>
      <p:sp>
        <p:nvSpPr>
          <p:cNvPr id="365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CD56BB-2FBD-4E02-A496-DD7290E8DA6B}" type="slidenum">
              <a:rPr lang="ru-RU"/>
              <a:pPr/>
              <a:t>7</a:t>
            </a:fld>
            <a:endParaRPr lang="ru-RU"/>
          </a:p>
        </p:txBody>
      </p:sp>
      <p:sp>
        <p:nvSpPr>
          <p:cNvPr id="369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4C5E4B-8EE1-4167-B31A-B3F57C7D472D}" type="slidenum">
              <a:rPr lang="ru-RU"/>
              <a:pPr/>
              <a:t>8</a:t>
            </a:fld>
            <a:endParaRPr lang="ru-RU"/>
          </a:p>
        </p:txBody>
      </p:sp>
      <p:sp>
        <p:nvSpPr>
          <p:cNvPr id="302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2066A2-03FC-4AC7-B0C2-96D7246A57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D1D0B4-4269-4926-9D70-BC3234AC29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CDF183-F3E6-4FAD-82D6-33199C9013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C3ABD-CB40-4ADA-BB11-9DF90858AE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B8233-DE7D-4774-9152-BB2F626F3E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FD6024-7E1E-4743-B35C-BB3207CCEE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1AB13C-600A-4A90-80BF-298D25651C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9F2D29-5E51-432C-A01C-0900E5F9AE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B310AD-FD12-48A0-B270-48A73FD95B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141065-8E67-4568-9857-8F53AF1911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B69FD-F761-4461-B587-C62C027FA1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209862A-87D4-48FB-8D0A-AD45CF53670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2.bin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0.wmf"/><Relationship Id="rId5" Type="http://schemas.openxmlformats.org/officeDocument/2006/relationships/image" Target="../media/image7.w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1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http://ouint7.omsk.obr55.ru/files/2015/06/triangle-1024x8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57070" y="4711605"/>
            <a:ext cx="2686929" cy="2146394"/>
          </a:xfrm>
          <a:prstGeom prst="rect">
            <a:avLst/>
          </a:prstGeom>
          <a:noFill/>
        </p:spPr>
      </p:pic>
      <p:sp>
        <p:nvSpPr>
          <p:cNvPr id="5" name="Rectangle 9"/>
          <p:cNvSpPr txBox="1">
            <a:spLocks noChangeArrowheads="1"/>
          </p:cNvSpPr>
          <p:nvPr/>
        </p:nvSpPr>
        <p:spPr bwMode="auto">
          <a:xfrm>
            <a:off x="275959" y="1056786"/>
            <a:ext cx="8423920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altLang="ru-RU" sz="3200" b="1" dirty="0" smtClean="0"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1522937"/>
            <a:ext cx="8160327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6600" b="1" dirty="0" smtClean="0">
                <a:solidFill>
                  <a:srgbClr val="C00000"/>
                </a:solidFill>
                <a:latin typeface="Monotype Corsiva" pitchFamily="66" charset="0"/>
              </a:rPr>
              <a:t>Задание 17</a:t>
            </a:r>
          </a:p>
          <a:p>
            <a:pPr algn="ctr"/>
            <a:r>
              <a:rPr lang="ru-RU" altLang="ru-RU" sz="6600" b="1" dirty="0" smtClean="0">
                <a:solidFill>
                  <a:srgbClr val="C00000"/>
                </a:solidFill>
                <a:latin typeface="Monotype Corsiva" pitchFamily="66" charset="0"/>
              </a:rPr>
              <a:t>Окружность</a:t>
            </a:r>
            <a:r>
              <a:rPr lang="ru-RU" altLang="ru-RU" sz="4400" dirty="0" smtClean="0">
                <a:solidFill>
                  <a:srgbClr val="082292"/>
                </a:solidFill>
                <a:latin typeface="Monotype Corsiva" pitchFamily="66" charset="0"/>
              </a:rPr>
              <a:t/>
            </a:r>
            <a:br>
              <a:rPr lang="ru-RU" altLang="ru-RU" sz="4400" dirty="0" smtClean="0">
                <a:solidFill>
                  <a:srgbClr val="082292"/>
                </a:solidFill>
                <a:latin typeface="Monotype Corsiva" pitchFamily="66" charset="0"/>
              </a:rPr>
            </a:br>
            <a:r>
              <a:rPr lang="ru-RU" altLang="ru-RU" sz="4800" b="1" dirty="0">
                <a:solidFill>
                  <a:srgbClr val="082292"/>
                </a:solidFill>
                <a:latin typeface="Monotype Corsiva" pitchFamily="66" charset="0"/>
              </a:rPr>
              <a:t>Вписанные и центральные углы</a:t>
            </a:r>
            <a:endParaRPr lang="ru-RU" altLang="ru-RU" sz="4800" dirty="0" smtClean="0">
              <a:solidFill>
                <a:srgbClr val="082292"/>
              </a:solidFill>
              <a:latin typeface="Monotype Corsiva" pitchFamily="66" charset="0"/>
            </a:endParaRPr>
          </a:p>
          <a:p>
            <a:pPr algn="ctr"/>
            <a:r>
              <a:rPr lang="ru-RU" altLang="ru-RU" sz="3200" b="1" dirty="0" smtClean="0">
                <a:latin typeface="Monotype Corsiva" pitchFamily="66" charset="0"/>
              </a:rPr>
              <a:t>(по материалам открытого банка </a:t>
            </a:r>
            <a:br>
              <a:rPr lang="ru-RU" altLang="ru-RU" sz="3200" b="1" dirty="0" smtClean="0">
                <a:latin typeface="Monotype Corsiva" pitchFamily="66" charset="0"/>
              </a:rPr>
            </a:br>
            <a:r>
              <a:rPr lang="ru-RU" altLang="ru-RU" sz="3200" b="1" dirty="0" smtClean="0">
                <a:latin typeface="Monotype Corsiva" pitchFamily="66" charset="0"/>
              </a:rPr>
              <a:t>заданий ОГЭ по математике)</a:t>
            </a:r>
            <a:r>
              <a:rPr lang="en-US" altLang="ru-RU" dirty="0" smtClean="0">
                <a:solidFill>
                  <a:srgbClr val="082292"/>
                </a:solidFill>
                <a:latin typeface="Monotype Corsiva" pitchFamily="66" charset="0"/>
              </a:rPr>
              <a:t/>
            </a:r>
            <a:br>
              <a:rPr lang="en-US" altLang="ru-RU" dirty="0" smtClean="0">
                <a:solidFill>
                  <a:srgbClr val="082292"/>
                </a:solidFill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27874" y="535476"/>
            <a:ext cx="47836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4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Подготовка  к  ОГЭ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30"/>
          <p:cNvGrpSpPr>
            <a:grpSpLocks/>
          </p:cNvGrpSpPr>
          <p:nvPr/>
        </p:nvGrpSpPr>
        <p:grpSpPr bwMode="auto">
          <a:xfrm>
            <a:off x="4233717" y="3245022"/>
            <a:ext cx="3311525" cy="3311525"/>
            <a:chOff x="431" y="346"/>
            <a:chExt cx="2086" cy="2086"/>
          </a:xfrm>
        </p:grpSpPr>
        <p:sp>
          <p:nvSpPr>
            <p:cNvPr id="9347" name="Oval 131"/>
            <p:cNvSpPr>
              <a:spLocks noChangeArrowheads="1"/>
            </p:cNvSpPr>
            <p:nvPr/>
          </p:nvSpPr>
          <p:spPr bwMode="auto">
            <a:xfrm>
              <a:off x="431" y="346"/>
              <a:ext cx="2086" cy="2086"/>
            </a:xfrm>
            <a:prstGeom prst="ellipse">
              <a:avLst/>
            </a:prstGeom>
            <a:noFill/>
            <a:ln w="44450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348" name="Oval 132"/>
            <p:cNvSpPr>
              <a:spLocks noChangeArrowheads="1"/>
            </p:cNvSpPr>
            <p:nvPr/>
          </p:nvSpPr>
          <p:spPr bwMode="auto">
            <a:xfrm>
              <a:off x="1474" y="1377"/>
              <a:ext cx="45" cy="44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351" name="Text Box 135"/>
          <p:cNvSpPr txBox="1">
            <a:spLocks noChangeArrowheads="1"/>
          </p:cNvSpPr>
          <p:nvPr/>
        </p:nvSpPr>
        <p:spPr bwMode="auto">
          <a:xfrm>
            <a:off x="8270039" y="2404936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 dirty="0">
                <a:latin typeface="Times New Roman" pitchFamily="18" charset="0"/>
              </a:rPr>
              <a:t>B</a:t>
            </a:r>
            <a:endParaRPr lang="ru-RU" sz="2800" b="1" i="1" dirty="0">
              <a:latin typeface="Times New Roman" pitchFamily="18" charset="0"/>
            </a:endParaRPr>
          </a:p>
        </p:txBody>
      </p:sp>
      <p:sp>
        <p:nvSpPr>
          <p:cNvPr id="9352" name="Text Box 136"/>
          <p:cNvSpPr txBox="1">
            <a:spLocks noChangeArrowheads="1"/>
          </p:cNvSpPr>
          <p:nvPr/>
        </p:nvSpPr>
        <p:spPr bwMode="auto">
          <a:xfrm>
            <a:off x="5754200" y="4887816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 dirty="0">
                <a:latin typeface="Times New Roman" pitchFamily="18" charset="0"/>
              </a:rPr>
              <a:t>О</a:t>
            </a:r>
          </a:p>
        </p:txBody>
      </p:sp>
      <p:sp>
        <p:nvSpPr>
          <p:cNvPr id="9353" name="Text Box 137"/>
          <p:cNvSpPr txBox="1">
            <a:spLocks noChangeArrowheads="1"/>
          </p:cNvSpPr>
          <p:nvPr/>
        </p:nvSpPr>
        <p:spPr bwMode="auto">
          <a:xfrm>
            <a:off x="5281295" y="2696894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 dirty="0">
                <a:latin typeface="Times New Roman" pitchFamily="18" charset="0"/>
              </a:rPr>
              <a:t>А</a:t>
            </a:r>
          </a:p>
        </p:txBody>
      </p:sp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0" y="973491"/>
            <a:ext cx="8411171" cy="166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sz="2400" b="1" i="1" dirty="0" smtClean="0">
              <a:solidFill>
                <a:srgbClr val="0F2223"/>
              </a:solidFill>
              <a:latin typeface="+mj-lt"/>
            </a:endParaRPr>
          </a:p>
        </p:txBody>
      </p:sp>
      <p:sp>
        <p:nvSpPr>
          <p:cNvPr id="26" name="Text Box 137"/>
          <p:cNvSpPr txBox="1">
            <a:spLocks noChangeArrowheads="1"/>
          </p:cNvSpPr>
          <p:nvPr/>
        </p:nvSpPr>
        <p:spPr bwMode="auto">
          <a:xfrm>
            <a:off x="7037412" y="3341663"/>
            <a:ext cx="423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</a:rPr>
              <a:t>C</a:t>
            </a:r>
            <a:endParaRPr lang="ru-RU" sz="2800" b="1" i="1" dirty="0">
              <a:latin typeface="Times New Roman" pitchFamily="18" charset="0"/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flipV="1">
            <a:off x="3207434" y="2729133"/>
            <a:ext cx="4951828" cy="984737"/>
          </a:xfrm>
          <a:prstGeom prst="line">
            <a:avLst/>
          </a:prstGeom>
          <a:noFill/>
          <a:ln w="44450">
            <a:solidFill>
              <a:srgbClr val="003366"/>
            </a:solidFill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3699804" y="2729132"/>
            <a:ext cx="4473526" cy="2883877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 type="none" w="med" len="med"/>
            <a:tailEnd type="none" w="med" len="med"/>
          </a:ln>
          <a:effectLst/>
        </p:spPr>
      </p:cxnSp>
      <p:sp>
        <p:nvSpPr>
          <p:cNvPr id="36" name="Text Box 137"/>
          <p:cNvSpPr txBox="1">
            <a:spLocks noChangeArrowheads="1"/>
          </p:cNvSpPr>
          <p:nvPr/>
        </p:nvSpPr>
        <p:spPr bwMode="auto">
          <a:xfrm>
            <a:off x="3954243" y="5308796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</a:rPr>
              <a:t>D</a:t>
            </a:r>
            <a:endParaRPr lang="ru-RU" sz="2800" b="1" i="1" dirty="0">
              <a:latin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91602" y="3868574"/>
            <a:ext cx="35493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i="1" dirty="0" smtClean="0">
                <a:solidFill>
                  <a:srgbClr val="FF0000"/>
                </a:solidFill>
                <a:latin typeface="Times New Roman" pitchFamily="18" charset="0"/>
              </a:rPr>
              <a:t>AB</a:t>
            </a:r>
            <a:r>
              <a:rPr lang="en-US" sz="4400" b="1" i="1" baseline="30000" dirty="0" smtClean="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</a:rPr>
              <a:t>= </a:t>
            </a:r>
            <a:r>
              <a:rPr lang="en-US" sz="4400" b="1" i="1" dirty="0" smtClean="0">
                <a:solidFill>
                  <a:srgbClr val="FF0000"/>
                </a:solidFill>
                <a:latin typeface="Times New Roman" pitchFamily="18" charset="0"/>
              </a:rPr>
              <a:t>BD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</a:rPr>
              <a:t> ∙ В</a:t>
            </a:r>
            <a:r>
              <a:rPr lang="en-US" sz="4400" b="1" i="1" dirty="0" smtClean="0">
                <a:solidFill>
                  <a:srgbClr val="FF0000"/>
                </a:solidFill>
                <a:latin typeface="Times New Roman" pitchFamily="18" charset="0"/>
              </a:rPr>
              <a:t>C</a:t>
            </a:r>
            <a:endParaRPr lang="ru-RU" sz="44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2" name="Oval 16"/>
          <p:cNvSpPr>
            <a:spLocks noChangeArrowheads="1"/>
          </p:cNvSpPr>
          <p:nvPr/>
        </p:nvSpPr>
        <p:spPr bwMode="auto">
          <a:xfrm flipV="1">
            <a:off x="5514534" y="3207434"/>
            <a:ext cx="126611" cy="11254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" name="Прямоугольник 42"/>
          <p:cNvSpPr>
            <a:spLocks noChangeArrowheads="1"/>
          </p:cNvSpPr>
          <p:nvPr/>
        </p:nvSpPr>
        <p:spPr bwMode="auto">
          <a:xfrm>
            <a:off x="541338" y="279544"/>
            <a:ext cx="8061325" cy="521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alt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Повторение теории</a:t>
            </a:r>
            <a:endParaRPr lang="ru-RU" altLang="ru-RU" sz="2800" b="1" i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0" y="731114"/>
            <a:ext cx="8569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+mj-lt"/>
              </a:rPr>
              <a:t>Теорема о касательной и секущей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98174" y="1239870"/>
            <a:ext cx="88458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Для касательной и секущей к окружности, проведённых из одной точки, квадрат расстояния от этой точки до точки касания равен произведению длины секущей на длину её внешней части.</a:t>
            </a:r>
            <a:endParaRPr lang="ru-RU" sz="2400" dirty="0"/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 flipV="1">
            <a:off x="8176591" y="2637182"/>
            <a:ext cx="106018" cy="11927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Oval 16"/>
          <p:cNvSpPr>
            <a:spLocks noChangeArrowheads="1"/>
          </p:cNvSpPr>
          <p:nvPr/>
        </p:nvSpPr>
        <p:spPr bwMode="auto">
          <a:xfrm flipH="1">
            <a:off x="6855591" y="3499504"/>
            <a:ext cx="84865" cy="103769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Oval 16"/>
          <p:cNvSpPr>
            <a:spLocks noChangeArrowheads="1"/>
          </p:cNvSpPr>
          <p:nvPr/>
        </p:nvSpPr>
        <p:spPr bwMode="auto">
          <a:xfrm flipV="1">
            <a:off x="4226672" y="5218937"/>
            <a:ext cx="85961" cy="89858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4438673" y="1515598"/>
            <a:ext cx="448004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F2223"/>
                </a:solidFill>
                <a:latin typeface="+mj-lt"/>
              </a:rPr>
              <a:t>В </a:t>
            </a:r>
            <a:r>
              <a:rPr lang="ru-RU" sz="2400" b="1" i="1" dirty="0">
                <a:solidFill>
                  <a:srgbClr val="0F2223"/>
                </a:solidFill>
                <a:latin typeface="+mj-lt"/>
              </a:rPr>
              <a:t>любом </a:t>
            </a:r>
            <a:r>
              <a:rPr lang="ru-RU" sz="2400" b="1" i="1" dirty="0" smtClean="0">
                <a:solidFill>
                  <a:srgbClr val="0F2223"/>
                </a:solidFill>
                <a:latin typeface="+mj-lt"/>
              </a:rPr>
              <a:t>вписанном четырёхугольнике сумма его противоположных углов равна 180°.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359532" y="5345792"/>
            <a:ext cx="8784468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+mj-lt"/>
              </a:rPr>
              <a:t>Обратная </a:t>
            </a:r>
            <a:r>
              <a:rPr lang="ru-RU" sz="2400" b="1" i="1" dirty="0" smtClean="0">
                <a:solidFill>
                  <a:srgbClr val="C00000"/>
                </a:solidFill>
                <a:latin typeface="+mj-lt"/>
              </a:rPr>
              <a:t>теорема. </a:t>
            </a:r>
            <a:r>
              <a:rPr lang="ru-RU" sz="2400" b="1" i="1" dirty="0" smtClean="0">
                <a:solidFill>
                  <a:srgbClr val="0F2223"/>
                </a:solidFill>
                <a:latin typeface="+mj-lt"/>
              </a:rPr>
              <a:t>Если сумма противоположных улов четырехугольника равна 180 градусов, то около него можно описать окружность.</a:t>
            </a:r>
          </a:p>
          <a:p>
            <a:endParaRPr lang="ru-RU" sz="2000" b="1" i="1" dirty="0">
              <a:solidFill>
                <a:srgbClr val="0F2223"/>
              </a:solidFill>
              <a:latin typeface="+mj-lt"/>
            </a:endParaRPr>
          </a:p>
        </p:txBody>
      </p:sp>
      <p:sp>
        <p:nvSpPr>
          <p:cNvPr id="23582" name="Rectangle 30"/>
          <p:cNvSpPr>
            <a:spLocks noChangeArrowheads="1"/>
          </p:cNvSpPr>
          <p:nvPr/>
        </p:nvSpPr>
        <p:spPr bwMode="auto">
          <a:xfrm>
            <a:off x="4572000" y="3173413"/>
            <a:ext cx="463832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 +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C =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B +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 = 180°</a:t>
            </a:r>
            <a:endParaRPr lang="ru-RU" sz="2800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0" name="Прямоугольник 29"/>
          <p:cNvSpPr>
            <a:spLocks noChangeArrowheads="1"/>
          </p:cNvSpPr>
          <p:nvPr/>
        </p:nvSpPr>
        <p:spPr bwMode="auto">
          <a:xfrm>
            <a:off x="541338" y="279544"/>
            <a:ext cx="8061325" cy="521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alt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Повторение теории</a:t>
            </a:r>
            <a:endParaRPr lang="ru-RU" altLang="ru-RU" sz="2800" b="1" i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51692" y="728395"/>
            <a:ext cx="78497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+mj-lt"/>
              </a:rPr>
              <a:t>Свойство </a:t>
            </a:r>
            <a:r>
              <a:rPr lang="ru-RU" sz="2800" b="1" i="1" dirty="0" smtClean="0">
                <a:solidFill>
                  <a:srgbClr val="C00000"/>
                </a:solidFill>
                <a:latin typeface="+mj-lt"/>
              </a:rPr>
              <a:t>вписанного</a:t>
            </a:r>
            <a:r>
              <a:rPr lang="en-US" sz="2400" b="1" i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latin typeface="+mj-lt"/>
              </a:rPr>
              <a:t>четырёхугольника</a:t>
            </a:r>
          </a:p>
        </p:txBody>
      </p:sp>
      <p:pic>
        <p:nvPicPr>
          <p:cNvPr id="32" name="Содержимое 4" descr="http://le-savchen.ucoz.ru/test/B4/B4_5mg_7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4147" y="1397039"/>
            <a:ext cx="3528392" cy="3489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  <p:bldP spid="23557" grpId="0"/>
      <p:bldP spid="2358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4345907" y="1661371"/>
            <a:ext cx="479809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F2223"/>
                </a:solidFill>
                <a:latin typeface="+mj-lt"/>
              </a:rPr>
              <a:t>В </a:t>
            </a:r>
            <a:r>
              <a:rPr lang="ru-RU" sz="2400" b="1" i="1" dirty="0">
                <a:solidFill>
                  <a:srgbClr val="0F2223"/>
                </a:solidFill>
                <a:latin typeface="+mj-lt"/>
              </a:rPr>
              <a:t>любом </a:t>
            </a:r>
            <a:r>
              <a:rPr lang="ru-RU" sz="2400" b="1" i="1" dirty="0" smtClean="0">
                <a:solidFill>
                  <a:srgbClr val="0F2223"/>
                </a:solidFill>
                <a:latin typeface="+mj-lt"/>
              </a:rPr>
              <a:t>описанном четырёхугольнике </a:t>
            </a:r>
            <a:r>
              <a:rPr lang="ru-RU" sz="2400" b="1" i="1" dirty="0">
                <a:solidFill>
                  <a:srgbClr val="0F2223"/>
                </a:solidFill>
                <a:latin typeface="+mj-lt"/>
              </a:rPr>
              <a:t>суммы </a:t>
            </a:r>
            <a:r>
              <a:rPr lang="ru-RU" sz="2400" b="1" i="1" dirty="0" smtClean="0">
                <a:solidFill>
                  <a:srgbClr val="0F2223"/>
                </a:solidFill>
                <a:latin typeface="+mj-lt"/>
              </a:rPr>
              <a:t>противоположных сторон равны. </a:t>
            </a:r>
            <a:endParaRPr lang="ru-RU" sz="2400" b="1" i="1" dirty="0">
              <a:solidFill>
                <a:srgbClr val="0F2223"/>
              </a:solidFill>
              <a:latin typeface="+mj-lt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359532" y="5191047"/>
            <a:ext cx="87844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+mj-lt"/>
              </a:rPr>
              <a:t>Обратная </a:t>
            </a:r>
            <a:r>
              <a:rPr lang="ru-RU" sz="2400" b="1" i="1" dirty="0" smtClean="0">
                <a:solidFill>
                  <a:srgbClr val="C00000"/>
                </a:solidFill>
                <a:latin typeface="+mj-lt"/>
              </a:rPr>
              <a:t>теорема. </a:t>
            </a:r>
            <a:r>
              <a:rPr lang="ru-RU" sz="2400" b="1" i="1" dirty="0" smtClean="0">
                <a:solidFill>
                  <a:srgbClr val="0F2223"/>
                </a:solidFill>
                <a:latin typeface="+mj-lt"/>
              </a:rPr>
              <a:t>Если </a:t>
            </a:r>
            <a:r>
              <a:rPr lang="ru-RU" sz="2400" b="1" i="1" dirty="0">
                <a:solidFill>
                  <a:srgbClr val="0F2223"/>
                </a:solidFill>
                <a:latin typeface="+mj-lt"/>
              </a:rPr>
              <a:t>суммы противоположных сторон </a:t>
            </a:r>
            <a:r>
              <a:rPr lang="ru-RU" sz="2400" b="1" i="1" dirty="0" smtClean="0">
                <a:solidFill>
                  <a:srgbClr val="0F2223"/>
                </a:solidFill>
                <a:latin typeface="+mj-lt"/>
              </a:rPr>
              <a:t>выпуклого </a:t>
            </a:r>
            <a:r>
              <a:rPr lang="ru-RU" sz="2400" b="1" i="1" dirty="0">
                <a:solidFill>
                  <a:srgbClr val="0F2223"/>
                </a:solidFill>
                <a:latin typeface="+mj-lt"/>
              </a:rPr>
              <a:t>четырёхугольника </a:t>
            </a:r>
            <a:r>
              <a:rPr lang="ru-RU" sz="2400" b="1" i="1" dirty="0" smtClean="0">
                <a:solidFill>
                  <a:srgbClr val="0F2223"/>
                </a:solidFill>
                <a:latin typeface="+mj-lt"/>
              </a:rPr>
              <a:t>равны, то </a:t>
            </a:r>
            <a:r>
              <a:rPr lang="ru-RU" sz="2400" b="1" i="1" dirty="0">
                <a:solidFill>
                  <a:srgbClr val="0F2223"/>
                </a:solidFill>
                <a:latin typeface="+mj-lt"/>
              </a:rPr>
              <a:t>в него можно вписать окружность.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35809" y="1428435"/>
            <a:ext cx="3960963" cy="3721649"/>
            <a:chOff x="571" y="897"/>
            <a:chExt cx="1587" cy="1442"/>
          </a:xfrm>
        </p:grpSpPr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571" y="897"/>
              <a:ext cx="1587" cy="1442"/>
              <a:chOff x="445" y="793"/>
              <a:chExt cx="1587" cy="1442"/>
            </a:xfrm>
          </p:grpSpPr>
          <p:grpSp>
            <p:nvGrpSpPr>
              <p:cNvPr id="5" name="Group 9"/>
              <p:cNvGrpSpPr>
                <a:grpSpLocks/>
              </p:cNvGrpSpPr>
              <p:nvPr/>
            </p:nvGrpSpPr>
            <p:grpSpPr bwMode="auto">
              <a:xfrm>
                <a:off x="567" y="981"/>
                <a:ext cx="1293" cy="1089"/>
                <a:chOff x="1383" y="1933"/>
                <a:chExt cx="1293" cy="1089"/>
              </a:xfrm>
            </p:grpSpPr>
            <p:sp>
              <p:nvSpPr>
                <p:cNvPr id="23562" name="Oval 10"/>
                <p:cNvSpPr>
                  <a:spLocks noChangeArrowheads="1"/>
                </p:cNvSpPr>
                <p:nvPr/>
              </p:nvSpPr>
              <p:spPr bwMode="auto">
                <a:xfrm>
                  <a:off x="1610" y="1956"/>
                  <a:ext cx="1043" cy="975"/>
                </a:xfrm>
                <a:prstGeom prst="ellips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6" name="Group 11"/>
                <p:cNvGrpSpPr>
                  <a:grpSpLocks/>
                </p:cNvGrpSpPr>
                <p:nvPr/>
              </p:nvGrpSpPr>
              <p:grpSpPr bwMode="auto">
                <a:xfrm>
                  <a:off x="1383" y="1933"/>
                  <a:ext cx="1293" cy="1089"/>
                  <a:chOff x="1383" y="1933"/>
                  <a:chExt cx="1293" cy="1089"/>
                </a:xfrm>
              </p:grpSpPr>
              <p:sp>
                <p:nvSpPr>
                  <p:cNvPr id="23564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83" y="1933"/>
                    <a:ext cx="1270" cy="4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565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1383" y="1979"/>
                    <a:ext cx="408" cy="1043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566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2631" y="1933"/>
                    <a:ext cx="45" cy="90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567" name="Line 1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791" y="2840"/>
                    <a:ext cx="885" cy="181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23568" name="Text Box 16"/>
              <p:cNvSpPr txBox="1">
                <a:spLocks noChangeArrowheads="1"/>
              </p:cNvSpPr>
              <p:nvPr/>
            </p:nvSpPr>
            <p:spPr bwMode="auto">
              <a:xfrm>
                <a:off x="826" y="2056"/>
                <a:ext cx="163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dirty="0">
                    <a:latin typeface="Times New Roman" pitchFamily="18" charset="0"/>
                    <a:cs typeface="Times New Roman" pitchFamily="18" charset="0"/>
                  </a:rPr>
                  <a:t>А</a:t>
                </a:r>
              </a:p>
            </p:txBody>
          </p:sp>
          <p:sp>
            <p:nvSpPr>
              <p:cNvPr id="23569" name="Text Box 17"/>
              <p:cNvSpPr txBox="1">
                <a:spLocks noChangeArrowheads="1"/>
              </p:cNvSpPr>
              <p:nvPr/>
            </p:nvSpPr>
            <p:spPr bwMode="auto">
              <a:xfrm>
                <a:off x="445" y="874"/>
                <a:ext cx="156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dirty="0">
                    <a:latin typeface="Times New Roman" pitchFamily="18" charset="0"/>
                    <a:cs typeface="Times New Roman" pitchFamily="18" charset="0"/>
                  </a:rPr>
                  <a:t>В</a:t>
                </a:r>
              </a:p>
            </p:txBody>
          </p:sp>
          <p:sp>
            <p:nvSpPr>
              <p:cNvPr id="23570" name="Text Box 18"/>
              <p:cNvSpPr txBox="1">
                <a:spLocks noChangeArrowheads="1"/>
              </p:cNvSpPr>
              <p:nvPr/>
            </p:nvSpPr>
            <p:spPr bwMode="auto">
              <a:xfrm>
                <a:off x="1757" y="793"/>
                <a:ext cx="156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>
                    <a:latin typeface="Times New Roman" pitchFamily="18" charset="0"/>
                  </a:rPr>
                  <a:t>С</a:t>
                </a:r>
              </a:p>
            </p:txBody>
          </p:sp>
          <p:sp>
            <p:nvSpPr>
              <p:cNvPr id="23571" name="Text Box 19"/>
              <p:cNvSpPr txBox="1">
                <a:spLocks noChangeArrowheads="1"/>
              </p:cNvSpPr>
              <p:nvPr/>
            </p:nvSpPr>
            <p:spPr bwMode="auto">
              <a:xfrm>
                <a:off x="1869" y="1739"/>
                <a:ext cx="163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 dirty="0" smtClean="0">
                    <a:latin typeface="Times New Roman" pitchFamily="18" charset="0"/>
                    <a:cs typeface="Times New Roman" pitchFamily="18" charset="0"/>
                  </a:rPr>
                  <a:t>D</a:t>
                </a:r>
                <a:endParaRPr lang="ru-RU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576" name="Oval 24"/>
              <p:cNvSpPr>
                <a:spLocks noChangeArrowheads="1"/>
              </p:cNvSpPr>
              <p:nvPr/>
            </p:nvSpPr>
            <p:spPr bwMode="auto">
              <a:xfrm>
                <a:off x="1292" y="1457"/>
                <a:ext cx="45" cy="4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3581" name="Text Box 29"/>
            <p:cNvSpPr txBox="1">
              <a:spLocks noChangeArrowheads="1"/>
            </p:cNvSpPr>
            <p:nvPr/>
          </p:nvSpPr>
          <p:spPr bwMode="auto">
            <a:xfrm>
              <a:off x="1353" y="1391"/>
              <a:ext cx="170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b="1" dirty="0">
                  <a:latin typeface="Times New Roman" pitchFamily="18" charset="0"/>
                  <a:cs typeface="Times New Roman" pitchFamily="18" charset="0"/>
                </a:rPr>
                <a:t>О</a:t>
              </a:r>
            </a:p>
          </p:txBody>
        </p:sp>
      </p:grpSp>
      <p:sp>
        <p:nvSpPr>
          <p:cNvPr id="23582" name="Rectangle 30"/>
          <p:cNvSpPr>
            <a:spLocks noChangeArrowheads="1"/>
          </p:cNvSpPr>
          <p:nvPr/>
        </p:nvSpPr>
        <p:spPr bwMode="auto">
          <a:xfrm>
            <a:off x="4572000" y="3173413"/>
            <a:ext cx="372089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</a:rPr>
              <a:t>АВ +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</a:rPr>
              <a:t>С</a:t>
            </a:r>
            <a:r>
              <a:rPr lang="en-US" sz="3200" b="1" i="1" dirty="0" smtClean="0">
                <a:solidFill>
                  <a:srgbClr val="FF0000"/>
                </a:solidFill>
                <a:latin typeface="Times New Roman" pitchFamily="18" charset="0"/>
              </a:rPr>
              <a:t>D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</a:rPr>
              <a:t>= ВС +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</a:rPr>
              <a:t>А</a:t>
            </a:r>
            <a:r>
              <a:rPr lang="en-US" sz="3200" b="1" i="1" smtClean="0">
                <a:solidFill>
                  <a:srgbClr val="FF0000"/>
                </a:solidFill>
                <a:latin typeface="Times New Roman" pitchFamily="18" charset="0"/>
              </a:rPr>
              <a:t>D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0" name="Прямоугольник 29"/>
          <p:cNvSpPr>
            <a:spLocks noChangeArrowheads="1"/>
          </p:cNvSpPr>
          <p:nvPr/>
        </p:nvSpPr>
        <p:spPr bwMode="auto">
          <a:xfrm>
            <a:off x="541338" y="279544"/>
            <a:ext cx="8061325" cy="521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alt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Повторение теории</a:t>
            </a:r>
            <a:endParaRPr lang="ru-RU" altLang="ru-RU" sz="2800" b="1" i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58927" y="715143"/>
            <a:ext cx="78497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+mj-lt"/>
              </a:rPr>
              <a:t>Свойство описанного</a:t>
            </a:r>
            <a:r>
              <a:rPr lang="en-US" sz="2800" b="1" i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  <a:latin typeface="+mj-lt"/>
              </a:rPr>
              <a:t>четырёхугольника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  <p:bldP spid="23557" grpId="0"/>
      <p:bldP spid="2358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1"/>
          <p:cNvSpPr>
            <a:spLocks noChangeArrowheads="1"/>
          </p:cNvSpPr>
          <p:nvPr/>
        </p:nvSpPr>
        <p:spPr bwMode="auto">
          <a:xfrm>
            <a:off x="-6626" y="15333"/>
            <a:ext cx="801756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1.</a:t>
            </a: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1430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Центральный угол AOB опирается на хорду AB длиной 6. При этом угол OAB равен 60°. Найдите радиус окружности.</a:t>
            </a:r>
            <a:endParaRPr lang="ru-RU" sz="2400" b="1" dirty="0" smtClean="0">
              <a:solidFill>
                <a:srgbClr val="14303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1" dirty="0" smtClean="0">
              <a:solidFill>
                <a:schemeClr val="accent1">
                  <a:lumMod val="25000"/>
                </a:schemeClr>
              </a:solidFill>
              <a:latin typeface="+mj-lt"/>
            </a:endParaRPr>
          </a:p>
          <a:p>
            <a:r>
              <a:rPr lang="ru-RU" sz="24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86698" y="6118766"/>
            <a:ext cx="1683794" cy="553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Ответ: </a:t>
            </a:r>
            <a:r>
              <a:rPr lang="ru-RU" altLang="ru-RU" sz="2800" i="1" dirty="0">
                <a:solidFill>
                  <a:srgbClr val="FF0000"/>
                </a:solidFill>
                <a:latin typeface="Cambria" pitchFamily="18" charset="0"/>
              </a:rPr>
              <a:t>6</a:t>
            </a:r>
            <a:endParaRPr lang="ru-RU" altLang="ru-RU" sz="2800" i="1" dirty="0" smtClean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47106" name="Picture 2" descr="https://math-oge.sdamgia.ru/get_file?id=15992&amp;png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61" y="1534624"/>
            <a:ext cx="2665413" cy="2785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57689" y="1335968"/>
            <a:ext cx="6096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треугольник AOB: он равнобедренный, его боковые стороны равны радиусу.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Углы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основании равнобедренного треугольника равны.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AOB равен x, тогда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+ 60° + 60° = 180°,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 = 60°.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которого все углы равны, — равносторонний треугольник; значит, радиус равен 6.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1"/>
          <p:cNvSpPr>
            <a:spLocks noChangeArrowheads="1"/>
          </p:cNvSpPr>
          <p:nvPr/>
        </p:nvSpPr>
        <p:spPr bwMode="auto">
          <a:xfrm>
            <a:off x="0" y="19376"/>
            <a:ext cx="801756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2.</a:t>
            </a: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1430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окружности с центром в точке О проведены диаметры AD и BC, угол OCD равен 30°. Найдите величину угла OAB.</a:t>
            </a:r>
            <a:endParaRPr lang="ru-RU" sz="2400" b="1" dirty="0" smtClean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86697" y="6089631"/>
            <a:ext cx="1872949" cy="553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Ответ: 30</a:t>
            </a:r>
          </a:p>
        </p:txBody>
      </p:sp>
      <p:pic>
        <p:nvPicPr>
          <p:cNvPr id="48130" name="Picture 2" descr="https://math-oge.sdamgia.ru/get_file?id=16003&amp;png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17" y="1589037"/>
            <a:ext cx="3006289" cy="2478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78579" y="1637152"/>
            <a:ext cx="534268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/>
              </a:rPr>
              <a:t>Вписанные углы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ВСD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и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ВАD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опираются на одну и ту же дугу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окружности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400" i="1" dirty="0" smtClean="0">
                <a:solidFill>
                  <a:srgbClr val="000000"/>
                </a:solidFill>
                <a:latin typeface="times new roman"/>
              </a:rPr>
              <a:t>BD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поэтому они равны. </a:t>
            </a:r>
            <a:endParaRPr lang="en-US" sz="2400" dirty="0" smtClean="0">
              <a:solidFill>
                <a:srgbClr val="000000"/>
              </a:solidFill>
              <a:latin typeface="times new roman"/>
            </a:endParaRP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Тем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самым, угол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OAB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= 30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°.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</a:t>
            </a:r>
          </a:p>
          <a:p>
            <a:endParaRPr lang="ru-RU" sz="24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305488" y="2081689"/>
            <a:ext cx="4761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973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1"/>
          <p:cNvSpPr>
            <a:spLocks noChangeArrowheads="1"/>
          </p:cNvSpPr>
          <p:nvPr/>
        </p:nvSpPr>
        <p:spPr bwMode="auto">
          <a:xfrm>
            <a:off x="-1" y="32266"/>
            <a:ext cx="817098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3.</a:t>
            </a: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1430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градусную меру центрального ∠MON, если известно, NP — диаметр, а градусная мера ∠MNP равна 18°.</a:t>
            </a:r>
            <a:endParaRPr lang="ru-RU" sz="2400" b="1" dirty="0" smtClean="0">
              <a:solidFill>
                <a:srgbClr val="14303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1" dirty="0" smtClean="0">
              <a:solidFill>
                <a:schemeClr val="accent1">
                  <a:lumMod val="25000"/>
                </a:schemeClr>
              </a:solidFill>
              <a:latin typeface="+mj-lt"/>
            </a:endParaRPr>
          </a:p>
          <a:p>
            <a:r>
              <a:rPr lang="ru-RU" sz="24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86698" y="5347214"/>
            <a:ext cx="2062103" cy="553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Ответ: 144</a:t>
            </a:r>
          </a:p>
        </p:txBody>
      </p:sp>
      <p:pic>
        <p:nvPicPr>
          <p:cNvPr id="49154" name="Picture 2" descr="https://math-oge.sdamgia.ru/get_file?id=16005&amp;png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043" y="1784701"/>
            <a:ext cx="2548405" cy="2273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71446" y="1784701"/>
            <a:ext cx="571093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Решение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</a:rPr>
              <a:t>. 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Так как </a:t>
            </a:r>
            <a:r>
              <a:rPr lang="ru-RU" sz="2400" i="1" dirty="0" smtClean="0">
                <a:solidFill>
                  <a:srgbClr val="000000"/>
                </a:solidFill>
                <a:latin typeface="times new roman"/>
              </a:rPr>
              <a:t>MO = ON,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как радиусы, то  треугольник </a:t>
            </a:r>
            <a:r>
              <a:rPr lang="ru-RU" sz="2400" i="1" dirty="0" smtClean="0">
                <a:solidFill>
                  <a:srgbClr val="000000"/>
                </a:solidFill>
                <a:latin typeface="times new roman"/>
              </a:rPr>
              <a:t>MON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—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равнобедренный. Тогда 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MON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= 180° − 2·18° = 144°.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42240" y="2569531"/>
            <a:ext cx="4761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9114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1"/>
          <p:cNvSpPr>
            <a:spLocks noChangeArrowheads="1"/>
          </p:cNvSpPr>
          <p:nvPr/>
        </p:nvSpPr>
        <p:spPr bwMode="auto">
          <a:xfrm>
            <a:off x="0" y="108521"/>
            <a:ext cx="801756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4.</a:t>
            </a: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∠DEF, если градусные меры дуг DE и EF равны 150° и 68° соответственно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i="1" dirty="0" smtClean="0">
              <a:solidFill>
                <a:schemeClr val="accent1">
                  <a:lumMod val="25000"/>
                </a:schemeClr>
              </a:solidFill>
              <a:latin typeface="+mj-lt"/>
            </a:endParaRPr>
          </a:p>
          <a:p>
            <a:r>
              <a:rPr lang="ru-RU" sz="2400" b="1" i="1" dirty="0" smtClean="0">
                <a:solidFill>
                  <a:schemeClr val="accent1">
                    <a:lumMod val="25000"/>
                  </a:schemeClr>
                </a:solidFill>
                <a:latin typeface="+mj-lt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86698" y="5347214"/>
            <a:ext cx="1872949" cy="553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Ответ: 71</a:t>
            </a:r>
          </a:p>
        </p:txBody>
      </p:sp>
      <p:pic>
        <p:nvPicPr>
          <p:cNvPr id="50178" name="Picture 2" descr="https://math-oge.sdamgia.ru/get_file?id=16006&amp;png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04" y="1426062"/>
            <a:ext cx="2639281" cy="282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10000" y="2228782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Решение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Дуга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FD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, не содержащая точку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Е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, равна 360° − 150° − 68° = 142°,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Вписанный угол равен половине дуги, на которую он опирается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DEF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= 142 : 2 =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71°.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/>
              </a:rPr>
              <a:t> 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7233" y="2316742"/>
            <a:ext cx="4761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8412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1"/>
          <p:cNvSpPr>
            <a:spLocks noChangeArrowheads="1"/>
          </p:cNvSpPr>
          <p:nvPr/>
        </p:nvSpPr>
        <p:spPr bwMode="auto">
          <a:xfrm>
            <a:off x="-1" y="0"/>
            <a:ext cx="801756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5.</a:t>
            </a: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1430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градусную меру ∠ACB, если известно, что BC является диаметром окружности, а градусная мера центрального ∠AOC равна 96</a:t>
            </a:r>
            <a:r>
              <a:rPr lang="ru-RU" sz="2400" b="1" dirty="0" smtClean="0">
                <a:solidFill>
                  <a:srgbClr val="1430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°.</a:t>
            </a: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86698" y="5347214"/>
            <a:ext cx="1872949" cy="553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Ответ: 42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954214" y="1685192"/>
            <a:ext cx="603738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Решение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Так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как 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AOC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и 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AOB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— смежные, </a:t>
            </a:r>
            <a:endParaRPr lang="ru-RU" sz="2400" dirty="0" smtClean="0">
              <a:solidFill>
                <a:srgbClr val="000000"/>
              </a:solidFill>
              <a:latin typeface="times new roman"/>
            </a:endParaRP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AOB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= 84°. </a:t>
            </a:r>
            <a:endParaRPr lang="ru-RU" sz="2400" dirty="0" smtClean="0">
              <a:solidFill>
                <a:srgbClr val="000000"/>
              </a:solidFill>
              <a:latin typeface="times new roman"/>
            </a:endParaRP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Центральный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угол равен дуге на которую он опирается, поэтому градусная мера дуги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AB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равна 84°. </a:t>
            </a:r>
            <a:endParaRPr lang="ru-RU" sz="2400" dirty="0" smtClean="0">
              <a:solidFill>
                <a:srgbClr val="000000"/>
              </a:solidFill>
              <a:latin typeface="times new roman"/>
            </a:endParaRP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Угол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ACB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— вписанный и равен половине дуги, на которую опирается, поэтому 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ACB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= 84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° : 2 = 42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°.</a:t>
            </a:r>
          </a:p>
        </p:txBody>
      </p:sp>
      <p:pic>
        <p:nvPicPr>
          <p:cNvPr id="51202" name="Picture 2" descr="https://math-oge.sdamgia.ru/get_file?id=19314&amp;png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06" y="1685192"/>
            <a:ext cx="2336698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65154" y="3131742"/>
            <a:ext cx="4761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5274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undefine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664" y="1530393"/>
            <a:ext cx="2416522" cy="2458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" y="0"/>
            <a:ext cx="80838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 6.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Отрезки AC и BD — диаметры окружности с центром в точке O. Угол ACB равен 79°. Найдите угол AOD. Ответ дайте в градусах.</a:t>
            </a:r>
          </a:p>
        </p:txBody>
      </p:sp>
      <p:sp>
        <p:nvSpPr>
          <p:cNvPr id="4" name="Прямоугольник 22"/>
          <p:cNvSpPr>
            <a:spLocks noChangeArrowheads="1"/>
          </p:cNvSpPr>
          <p:nvPr/>
        </p:nvSpPr>
        <p:spPr bwMode="auto">
          <a:xfrm>
            <a:off x="6290606" y="6012978"/>
            <a:ext cx="2488912" cy="55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>
                <a:solidFill>
                  <a:srgbClr val="FF0000"/>
                </a:solidFill>
                <a:latin typeface="Cambria" pitchFamily="18" charset="0"/>
              </a:rPr>
              <a:t>Ответ: </a:t>
            </a: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22</a:t>
            </a:r>
            <a:endParaRPr lang="ru-RU" altLang="ru-RU" sz="2800" i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12" name="Дуга 11"/>
          <p:cNvSpPr/>
          <p:nvPr/>
        </p:nvSpPr>
        <p:spPr bwMode="auto">
          <a:xfrm rot="16200000" flipH="1">
            <a:off x="1044127" y="2510931"/>
            <a:ext cx="705821" cy="515674"/>
          </a:xfrm>
          <a:prstGeom prst="arc">
            <a:avLst>
              <a:gd name="adj1" fmla="val 18881096"/>
              <a:gd name="adj2" fmla="val 3112747"/>
            </a:avLst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12373" y="3121679"/>
            <a:ext cx="4761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Дуга 13"/>
          <p:cNvSpPr/>
          <p:nvPr/>
        </p:nvSpPr>
        <p:spPr bwMode="auto">
          <a:xfrm rot="19096781" flipH="1">
            <a:off x="1715853" y="1437297"/>
            <a:ext cx="951364" cy="627733"/>
          </a:xfrm>
          <a:prstGeom prst="arc">
            <a:avLst>
              <a:gd name="adj1" fmla="val 19436475"/>
              <a:gd name="adj2" fmla="val 101630"/>
            </a:avLst>
          </a:prstGeom>
          <a:noFill/>
          <a:ln w="3492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12373" y="1840334"/>
            <a:ext cx="615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79°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55462" y="1207932"/>
            <a:ext cx="62142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Решение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Угол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ACB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— вписанный, опирается на дугу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AB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, поэтому он равен половине дуги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AB,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то есть величина дуги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AB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 равна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2 · 79° = 158°. Поскольку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BD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— диаметр, градусная мера дуги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BAD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равна 180°. Градусная мера дуги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AD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равна разности градусных мер дуг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BAD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и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AB: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180° − 158° = 22°. Угол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AOD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— центральный, поэтому он равен дуге, на которую опирается, следовательно, он равен 22°.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/>
              </a:rPr>
              <a:t> </a:t>
            </a:r>
          </a:p>
        </p:txBody>
      </p:sp>
      <p:sp>
        <p:nvSpPr>
          <p:cNvPr id="13" name="Дуга 12"/>
          <p:cNvSpPr/>
          <p:nvPr/>
        </p:nvSpPr>
        <p:spPr bwMode="auto">
          <a:xfrm rot="19096781" flipH="1">
            <a:off x="1776791" y="1444899"/>
            <a:ext cx="951364" cy="627733"/>
          </a:xfrm>
          <a:prstGeom prst="arc">
            <a:avLst>
              <a:gd name="adj1" fmla="val 19436475"/>
              <a:gd name="adj2" fmla="val 21342458"/>
            </a:avLst>
          </a:prstGeom>
          <a:noFill/>
          <a:ln w="3492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691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 animBg="1"/>
      <p:bldP spid="15" grpId="0"/>
      <p:bldP spid="14" grpId="0" animBg="1"/>
      <p:bldP spid="16" grpId="0"/>
      <p:bldP spid="5" grpId="0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1"/>
          <p:cNvSpPr>
            <a:spLocks noChangeArrowheads="1"/>
          </p:cNvSpPr>
          <p:nvPr/>
        </p:nvSpPr>
        <p:spPr bwMode="auto">
          <a:xfrm>
            <a:off x="102215" y="0"/>
            <a:ext cx="668669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7.</a:t>
            </a: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1430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Прямоугольный треугольник с катетами 5 см и 12 см вписан в окружность. Чему равен радиус этой окружности?</a:t>
            </a:r>
            <a:endParaRPr lang="ru-RU" sz="2400" b="1" dirty="0" smtClean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86698" y="5347214"/>
            <a:ext cx="1945084" cy="553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Ответ: 6,5</a:t>
            </a:r>
          </a:p>
        </p:txBody>
      </p:sp>
      <p:pic>
        <p:nvPicPr>
          <p:cNvPr id="53250" name="Picture 2" descr="https://math-oge.sdamgia.ru/get_file?id=16009&amp;png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429" y="1657374"/>
            <a:ext cx="2563244" cy="239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47818" y="1657374"/>
            <a:ext cx="556758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0000"/>
                </a:solidFill>
                <a:latin typeface="times new roman"/>
              </a:rPr>
              <a:t>Решение.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Пусть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R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— радиус описанной окружности. Так как окружность описана вокруг прямоугольного треугольника, то ее центр лежит на середине гипотенузы. Таким образом, гипотенуза равна 2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R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/>
              </a:rPr>
              <a:t>По теореме Пифагора имеем:</a:t>
            </a:r>
          </a:p>
        </p:txBody>
      </p:sp>
      <p:pic>
        <p:nvPicPr>
          <p:cNvPr id="53252" name="Picture 4" descr="https://oge.sdamgia.ru/formula/4a/4aa706ef41ee8df1df807a7b16a350a1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5564" y="4794737"/>
            <a:ext cx="3862077" cy="35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9863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>
            <a:spLocks noChangeArrowheads="1"/>
          </p:cNvSpPr>
          <p:nvPr/>
        </p:nvSpPr>
        <p:spPr bwMode="auto">
          <a:xfrm>
            <a:off x="541338" y="279544"/>
            <a:ext cx="8061325" cy="521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alt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Повторение теории</a:t>
            </a:r>
            <a:endParaRPr lang="ru-RU" altLang="ru-RU" sz="2800" b="1" i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11015" y="805447"/>
            <a:ext cx="81049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i="1" dirty="0" smtClean="0">
                <a:solidFill>
                  <a:srgbClr val="C00000"/>
                </a:solidFill>
                <a:latin typeface="+mj-lt"/>
              </a:rPr>
              <a:t>Касательная к окружности</a:t>
            </a:r>
          </a:p>
          <a:p>
            <a:r>
              <a:rPr lang="ru-RU" sz="2000" b="1" i="1" dirty="0" smtClean="0">
                <a:solidFill>
                  <a:srgbClr val="0F2223"/>
                </a:solidFill>
                <a:latin typeface="+mj-lt"/>
              </a:rPr>
              <a:t>Прямая, имеющая с окружностью единственную общую точку, называется касательной к окружности. 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474719" y="3675503"/>
            <a:ext cx="5275385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i="1" dirty="0" smtClean="0">
                <a:solidFill>
                  <a:srgbClr val="0F2223"/>
                </a:solidFill>
                <a:latin typeface="+mj-lt"/>
              </a:rPr>
              <a:t>Если прямая, проходящая через точку на окружности, перпендикулярна радиусу, проведенному в эту точку, то эта прямая </a:t>
            </a:r>
            <a:r>
              <a:rPr lang="ru-RU" altLang="ru-RU" sz="2000" b="1" i="1" dirty="0" smtClean="0">
                <a:latin typeface="+mj-lt"/>
              </a:rPr>
              <a:t>является</a:t>
            </a:r>
            <a:r>
              <a:rPr lang="ru-RU" altLang="ru-RU" sz="2000" b="1" i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2000" b="1" i="1" dirty="0" smtClean="0">
                <a:solidFill>
                  <a:srgbClr val="FF0000"/>
                </a:solidFill>
                <a:latin typeface="+mj-lt"/>
              </a:rPr>
              <a:t>касательной</a:t>
            </a:r>
            <a:r>
              <a:rPr lang="ru-RU" sz="2000" b="1" i="1" dirty="0" smtClean="0">
                <a:solidFill>
                  <a:srgbClr val="0F2223"/>
                </a:solidFill>
                <a:latin typeface="+mj-lt"/>
              </a:rPr>
              <a:t> к окружности.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3545059" y="2742266"/>
            <a:ext cx="57677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F2223"/>
                </a:solidFill>
                <a:latin typeface="+mj-lt"/>
              </a:rPr>
              <a:t>Касательная перпендикулярна радиусу, проведенному в точку касания.</a:t>
            </a:r>
          </a:p>
        </p:txBody>
      </p:sp>
      <p:grpSp>
        <p:nvGrpSpPr>
          <p:cNvPr id="26" name="Group 13"/>
          <p:cNvGrpSpPr>
            <a:grpSpLocks/>
          </p:cNvGrpSpPr>
          <p:nvPr/>
        </p:nvGrpSpPr>
        <p:grpSpPr bwMode="auto">
          <a:xfrm>
            <a:off x="710418" y="2497016"/>
            <a:ext cx="2514600" cy="2438400"/>
            <a:chOff x="288" y="864"/>
            <a:chExt cx="1584" cy="1536"/>
          </a:xfrm>
        </p:grpSpPr>
        <p:sp>
          <p:nvSpPr>
            <p:cNvPr id="27" name="Oval 14"/>
            <p:cNvSpPr>
              <a:spLocks noChangeArrowheads="1"/>
            </p:cNvSpPr>
            <p:nvPr/>
          </p:nvSpPr>
          <p:spPr bwMode="auto">
            <a:xfrm>
              <a:off x="288" y="864"/>
              <a:ext cx="1584" cy="153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Oval 15"/>
            <p:cNvSpPr>
              <a:spLocks noChangeArrowheads="1"/>
            </p:cNvSpPr>
            <p:nvPr/>
          </p:nvSpPr>
          <p:spPr bwMode="auto">
            <a:xfrm>
              <a:off x="1056" y="1584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" name="Text Box 16"/>
            <p:cNvSpPr txBox="1">
              <a:spLocks noChangeArrowheads="1"/>
            </p:cNvSpPr>
            <p:nvPr/>
          </p:nvSpPr>
          <p:spPr bwMode="auto">
            <a:xfrm>
              <a:off x="839" y="1584"/>
              <a:ext cx="26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О</a:t>
              </a:r>
            </a:p>
          </p:txBody>
        </p:sp>
      </p:grpSp>
      <p:grpSp>
        <p:nvGrpSpPr>
          <p:cNvPr id="30" name="Group 17"/>
          <p:cNvGrpSpPr>
            <a:grpSpLocks/>
          </p:cNvGrpSpPr>
          <p:nvPr/>
        </p:nvGrpSpPr>
        <p:grpSpPr bwMode="auto">
          <a:xfrm>
            <a:off x="1638886" y="2490225"/>
            <a:ext cx="488950" cy="1181100"/>
            <a:chOff x="864" y="842"/>
            <a:chExt cx="308" cy="744"/>
          </a:xfrm>
        </p:grpSpPr>
        <p:sp>
          <p:nvSpPr>
            <p:cNvPr id="31" name="Freeform 18"/>
            <p:cNvSpPr>
              <a:spLocks/>
            </p:cNvSpPr>
            <p:nvPr/>
          </p:nvSpPr>
          <p:spPr bwMode="auto">
            <a:xfrm>
              <a:off x="1076" y="858"/>
              <a:ext cx="4" cy="728"/>
            </a:xfrm>
            <a:custGeom>
              <a:avLst/>
              <a:gdLst/>
              <a:ahLst/>
              <a:cxnLst>
                <a:cxn ang="0">
                  <a:pos x="4" y="728"/>
                </a:cxn>
                <a:cxn ang="0">
                  <a:pos x="0" y="0"/>
                </a:cxn>
              </a:cxnLst>
              <a:rect l="0" t="0" r="r" b="b"/>
              <a:pathLst>
                <a:path w="4" h="728">
                  <a:moveTo>
                    <a:pt x="4" y="728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1070" y="842"/>
              <a:ext cx="102" cy="127"/>
            </a:xfrm>
            <a:custGeom>
              <a:avLst/>
              <a:gdLst/>
              <a:ahLst/>
              <a:cxnLst>
                <a:cxn ang="0">
                  <a:pos x="0" y="127"/>
                </a:cxn>
                <a:cxn ang="0">
                  <a:pos x="102" y="124"/>
                </a:cxn>
                <a:cxn ang="0">
                  <a:pos x="98" y="0"/>
                </a:cxn>
              </a:cxnLst>
              <a:rect l="0" t="0" r="r" b="b"/>
              <a:pathLst>
                <a:path w="102" h="127">
                  <a:moveTo>
                    <a:pt x="0" y="127"/>
                  </a:moveTo>
                  <a:lnTo>
                    <a:pt x="102" y="124"/>
                  </a:lnTo>
                  <a:lnTo>
                    <a:pt x="98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Text Box 20"/>
            <p:cNvSpPr txBox="1">
              <a:spLocks noChangeArrowheads="1"/>
            </p:cNvSpPr>
            <p:nvPr/>
          </p:nvSpPr>
          <p:spPr bwMode="auto">
            <a:xfrm>
              <a:off x="864" y="1008"/>
              <a:ext cx="23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b="1" dirty="0">
                  <a:latin typeface="Times New Roman" pitchFamily="18" charset="0"/>
                </a:rPr>
                <a:t>r</a:t>
              </a:r>
              <a:endParaRPr lang="ru-RU" sz="3200" b="1" dirty="0">
                <a:latin typeface="Times New Roman" pitchFamily="18" charset="0"/>
              </a:endParaRPr>
            </a:p>
          </p:txBody>
        </p:sp>
      </p:grpSp>
      <p:sp>
        <p:nvSpPr>
          <p:cNvPr id="40" name="Freeform 2"/>
          <p:cNvSpPr>
            <a:spLocks/>
          </p:cNvSpPr>
          <p:nvPr/>
        </p:nvSpPr>
        <p:spPr bwMode="auto">
          <a:xfrm>
            <a:off x="434144" y="2460283"/>
            <a:ext cx="3225800" cy="508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032" y="0"/>
              </a:cxn>
            </a:cxnLst>
            <a:rect l="0" t="0" r="r" b="b"/>
            <a:pathLst>
              <a:path w="2032" h="32">
                <a:moveTo>
                  <a:pt x="0" y="32"/>
                </a:moveTo>
                <a:lnTo>
                  <a:pt x="2032" y="0"/>
                </a:lnTo>
              </a:path>
            </a:pathLst>
          </a:custGeom>
          <a:noFill/>
          <a:ln w="19050" cmpd="sng">
            <a:solidFill>
              <a:srgbClr val="0033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" name="Text Box 11"/>
          <p:cNvSpPr txBox="1">
            <a:spLocks noChangeArrowheads="1"/>
          </p:cNvSpPr>
          <p:nvPr/>
        </p:nvSpPr>
        <p:spPr bwMode="auto">
          <a:xfrm>
            <a:off x="3523957" y="1950720"/>
            <a:ext cx="45561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</a:rPr>
              <a:t>р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2" name="Text Box 26"/>
          <p:cNvSpPr txBox="1">
            <a:spLocks noChangeArrowheads="1"/>
          </p:cNvSpPr>
          <p:nvPr/>
        </p:nvSpPr>
        <p:spPr bwMode="auto">
          <a:xfrm>
            <a:off x="1777218" y="2005819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  <a:latin typeface="Times New Roman" pitchFamily="18" charset="0"/>
              </a:rPr>
              <a:t>А</a:t>
            </a:r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>
          <a:xfrm>
            <a:off x="267286" y="5292968"/>
            <a:ext cx="8539089" cy="113596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ru-RU" sz="2000" b="1" i="1" dirty="0" err="1" smtClean="0">
                <a:solidFill>
                  <a:srgbClr val="FF0000"/>
                </a:solidFill>
                <a:latin typeface="+mj-lt"/>
              </a:rPr>
              <a:t>р</a:t>
            </a:r>
            <a:r>
              <a:rPr lang="ru-RU" sz="2000" b="1" i="1" dirty="0" smtClean="0">
                <a:latin typeface="+mj-lt"/>
              </a:rPr>
              <a:t> – касательная к окружности с центром О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ru-RU" sz="2000" b="1" i="1" dirty="0" smtClean="0">
                <a:solidFill>
                  <a:srgbClr val="FF0000"/>
                </a:solidFill>
                <a:latin typeface="+mj-lt"/>
              </a:rPr>
              <a:t>А</a:t>
            </a:r>
            <a:r>
              <a:rPr lang="ru-RU" sz="2000" b="1" i="1" dirty="0" smtClean="0">
                <a:latin typeface="+mj-lt"/>
              </a:rPr>
              <a:t> – точка касания</a:t>
            </a:r>
            <a:endParaRPr lang="en-US" sz="2000" b="1" i="1" dirty="0" smtClean="0">
              <a:latin typeface="+mj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sz="2000" b="1" i="1" dirty="0" smtClean="0">
                <a:solidFill>
                  <a:srgbClr val="FF0000"/>
                </a:solidFill>
                <a:latin typeface="+mj-lt"/>
              </a:rPr>
              <a:t>O</a:t>
            </a:r>
            <a:r>
              <a:rPr lang="ru-RU" sz="2000" b="1" i="1" dirty="0" smtClean="0">
                <a:solidFill>
                  <a:srgbClr val="FF0000"/>
                </a:solidFill>
                <a:latin typeface="+mj-lt"/>
              </a:rPr>
              <a:t>А</a:t>
            </a:r>
            <a:r>
              <a:rPr lang="en-US" sz="2000" b="1" i="1" dirty="0" smtClean="0">
                <a:latin typeface="+mj-lt"/>
              </a:rPr>
              <a:t> - </a:t>
            </a:r>
            <a:r>
              <a:rPr lang="ru-RU" sz="2000" b="1" i="1" dirty="0" smtClean="0">
                <a:latin typeface="+mj-lt"/>
              </a:rPr>
              <a:t>радиус</a:t>
            </a:r>
            <a:endParaRPr lang="en-US" sz="2000" b="1" i="1" dirty="0" smtClean="0">
              <a:latin typeface="+mj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9710" name="Object 14"/>
          <p:cNvGraphicFramePr>
            <a:graphicFrameLocks noChangeAspect="1"/>
          </p:cNvGraphicFramePr>
          <p:nvPr/>
        </p:nvGraphicFramePr>
        <p:xfrm>
          <a:off x="3269566" y="5767753"/>
          <a:ext cx="1752600" cy="70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0" name="Формула" r:id="rId3" imgW="507780" imgH="203112" progId="">
                  <p:embed/>
                </p:oleObj>
              </mc:Choice>
              <mc:Fallback>
                <p:oleObj name="Формула" r:id="rId3" imgW="507780" imgH="203112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9566" y="5767753"/>
                        <a:ext cx="1752600" cy="700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Прямоугольник 49"/>
          <p:cNvSpPr/>
          <p:nvPr/>
        </p:nvSpPr>
        <p:spPr>
          <a:xfrm>
            <a:off x="3826411" y="2463019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000" b="1" i="1" dirty="0" smtClean="0">
                <a:solidFill>
                  <a:srgbClr val="C00000"/>
                </a:solidFill>
                <a:latin typeface="+mj-lt"/>
              </a:rPr>
              <a:t>Свойство касательной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826411" y="3439961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000" b="1" i="1" dirty="0" smtClean="0">
                <a:solidFill>
                  <a:srgbClr val="C00000"/>
                </a:solidFill>
                <a:latin typeface="+mj-lt"/>
              </a:rPr>
              <a:t>Признак касательной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  <p:bldP spid="37" grpId="0"/>
      <p:bldP spid="50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1"/>
          <p:cNvSpPr>
            <a:spLocks noChangeArrowheads="1"/>
          </p:cNvSpPr>
          <p:nvPr/>
        </p:nvSpPr>
        <p:spPr bwMode="auto">
          <a:xfrm>
            <a:off x="102214" y="-32301"/>
            <a:ext cx="765875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8.</a:t>
            </a: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1430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Точки A и B делят окружность на две дуги, длины которых относятся как 9:11. Найдите величину центрального угла, опирающегося на меньшую из дуг. Ответ дайте в градусах.</a:t>
            </a:r>
            <a:endParaRPr lang="ru-RU" sz="2400" b="1" dirty="0" smtClean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86698" y="5900571"/>
            <a:ext cx="2062103" cy="553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Ответ: 162</a:t>
            </a:r>
          </a:p>
        </p:txBody>
      </p:sp>
      <p:pic>
        <p:nvPicPr>
          <p:cNvPr id="54274" name="Picture 2" descr="https://math-oge.sdamgia.ru/get_file?id=16010&amp;png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3" y="1809115"/>
            <a:ext cx="2446752" cy="193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48208" y="1559148"/>
            <a:ext cx="588645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Дуги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окружности относятся как 9:11, что в сумме дает 20 частей.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 меньшей дуги составляет  от всей окружности, тем самым, она равна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угол AOB — центральный, то он равен той дуге на которую он опирается. Таким образом,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.</a:t>
            </a:r>
            <a:endParaRPr lang="ru-RU" dirty="0"/>
          </a:p>
          <a:p>
            <a:r>
              <a:rPr lang="ru-RU" dirty="0"/>
              <a:t> </a:t>
            </a:r>
          </a:p>
        </p:txBody>
      </p:sp>
      <p:pic>
        <p:nvPicPr>
          <p:cNvPr id="54277" name="Picture 5" descr="https://oge.sdamgia.ru/formula/15/15de05d2ae4744d93872130c6c1cde6c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622" y="3544529"/>
            <a:ext cx="1567076" cy="57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280" name="Picture 8" descr="https://oge.sdamgia.ru/formula/3c/3c2852a99aef9c912ed765aa8fb46a37p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1502" y="2612761"/>
            <a:ext cx="282428" cy="624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282" name="Picture 10" descr="https://oge.sdamgia.ru/formula/2a/2a6bd20745a8df78b3676d9d92c6d265p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962" y="4995021"/>
            <a:ext cx="1372288" cy="241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20172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1"/>
          <p:cNvSpPr>
            <a:spLocks noChangeArrowheads="1"/>
          </p:cNvSpPr>
          <p:nvPr/>
        </p:nvSpPr>
        <p:spPr bwMode="auto">
          <a:xfrm>
            <a:off x="0" y="0"/>
            <a:ext cx="801756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9.</a:t>
            </a: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1430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угол величиной 70° вписана окружность, которая касается его сторон в точках A и B. На одной из дуг этой окружности выбрали точку C так, как показано на рисунке. Найдите величину угла ACB</a:t>
            </a:r>
            <a:r>
              <a:rPr lang="ru-RU" sz="2400" b="1" dirty="0" smtClean="0">
                <a:solidFill>
                  <a:srgbClr val="1430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86697" y="5769245"/>
            <a:ext cx="1872949" cy="553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Ответ: 55</a:t>
            </a:r>
          </a:p>
        </p:txBody>
      </p:sp>
      <p:pic>
        <p:nvPicPr>
          <p:cNvPr id="55298" name="Picture 2" descr="https://math-oge.sdamgia.ru/get_file?id=16011&amp;png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2" y="1711568"/>
            <a:ext cx="2718191" cy="2203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07752" y="1665688"/>
            <a:ext cx="55604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Решение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Угол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ACB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— вписанный, он равен половине дуги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AB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. Угол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АОВ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— центральный, опирающийся на ту же дугу. Проведём радиусы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ОА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и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ОВ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в точки касания. </a:t>
            </a:r>
            <a:endParaRPr lang="ru-RU" sz="2400" dirty="0" smtClean="0">
              <a:solidFill>
                <a:srgbClr val="000000"/>
              </a:solidFill>
              <a:latin typeface="times new roman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885245" y="2901244"/>
            <a:ext cx="0" cy="80151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247423" y="2432755"/>
            <a:ext cx="637822" cy="468489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1662307" y="3510844"/>
            <a:ext cx="222938" cy="1919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H="1">
            <a:off x="1306689" y="2551880"/>
            <a:ext cx="118534" cy="17894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 flipV="1">
            <a:off x="1151466" y="2656033"/>
            <a:ext cx="155223" cy="747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7523" name="Прямоугольник 107522"/>
          <p:cNvSpPr/>
          <p:nvPr/>
        </p:nvSpPr>
        <p:spPr>
          <a:xfrm>
            <a:off x="3423700" y="3794977"/>
            <a:ext cx="54723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0000"/>
                </a:solidFill>
                <a:latin typeface="times new roman"/>
              </a:rPr>
              <a:t>Сумма углов четырёхугольника   </a:t>
            </a:r>
            <a:r>
              <a:rPr lang="ru-RU" sz="2400" i="1" dirty="0" smtClean="0">
                <a:solidFill>
                  <a:srgbClr val="000000"/>
                </a:solidFill>
                <a:latin typeface="times new roman"/>
              </a:rPr>
              <a:t>AOBD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</a:t>
            </a:r>
            <a:endParaRPr lang="ru-RU" sz="2400" dirty="0" smtClean="0">
              <a:solidFill>
                <a:srgbClr val="000000"/>
              </a:solidFill>
              <a:latin typeface="times new roman"/>
            </a:endParaRPr>
          </a:p>
          <a:p>
            <a:pPr lvl="0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равна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360°.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Поэтому</a:t>
            </a:r>
          </a:p>
          <a:p>
            <a:pPr lvl="0"/>
            <a:endParaRPr lang="ru-RU" sz="2400" dirty="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3" name="Picture 4" descr="https://oge.sdamgia.ru/formula/44/444b0d31cc2eaaf5a360f2bbaa5a0074p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736"/>
          <a:stretch/>
        </p:blipFill>
        <p:spPr bwMode="auto">
          <a:xfrm>
            <a:off x="3510951" y="5251937"/>
            <a:ext cx="2578588" cy="634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s://oge.sdamgia.ru/formula/44/444b0d31cc2eaaf5a360f2bbaa5a0074p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15"/>
          <a:stretch/>
        </p:blipFill>
        <p:spPr bwMode="auto">
          <a:xfrm>
            <a:off x="6012431" y="5251937"/>
            <a:ext cx="524162" cy="634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01060" y="4670972"/>
            <a:ext cx="52227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times new roman"/>
              </a:rPr>
              <a:t>∠ </a:t>
            </a:r>
            <a:r>
              <a:rPr lang="en-US" sz="2400" i="1" dirty="0" smtClean="0">
                <a:solidFill>
                  <a:srgbClr val="000000"/>
                </a:solidFill>
                <a:latin typeface="times new roman"/>
              </a:rPr>
              <a:t>A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О</a:t>
            </a:r>
            <a:r>
              <a:rPr lang="en-US" sz="2400" i="1" dirty="0" smtClean="0">
                <a:solidFill>
                  <a:srgbClr val="000000"/>
                </a:solidFill>
                <a:latin typeface="times new roman"/>
              </a:rPr>
              <a:t>B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 = 360° − 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9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</a:rPr>
              <a:t>0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° − 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90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</a:rPr>
              <a:t>°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 − 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70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</a:rPr>
              <a:t>°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 = 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110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</a:rPr>
              <a:t>°.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1990569" y="2322991"/>
            <a:ext cx="4761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4878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  <p:bldP spid="18" grpId="0" animBg="1"/>
      <p:bldP spid="107523" grpId="0"/>
      <p:bldP spid="3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undefine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426" y="1742796"/>
            <a:ext cx="3471599" cy="3082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74089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 10.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Величина центрального угла AOD равна 110°. Найдите величину вписанного угла ACB.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дайте в градусах.</a:t>
            </a:r>
          </a:p>
        </p:txBody>
      </p:sp>
      <p:sp>
        <p:nvSpPr>
          <p:cNvPr id="4" name="Прямоугольник 22"/>
          <p:cNvSpPr>
            <a:spLocks noChangeArrowheads="1"/>
          </p:cNvSpPr>
          <p:nvPr/>
        </p:nvSpPr>
        <p:spPr bwMode="auto">
          <a:xfrm>
            <a:off x="6290606" y="5368209"/>
            <a:ext cx="2488912" cy="55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>
                <a:solidFill>
                  <a:srgbClr val="FF0000"/>
                </a:solidFill>
                <a:latin typeface="Cambria" pitchFamily="18" charset="0"/>
              </a:rPr>
              <a:t>Ответ: </a:t>
            </a: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35</a:t>
            </a:r>
            <a:endParaRPr lang="ru-RU" altLang="ru-RU" sz="2800" i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12" name="Дуга 11"/>
          <p:cNvSpPr/>
          <p:nvPr/>
        </p:nvSpPr>
        <p:spPr bwMode="auto">
          <a:xfrm rot="19212093" flipH="1">
            <a:off x="2597914" y="2259049"/>
            <a:ext cx="568592" cy="515674"/>
          </a:xfrm>
          <a:prstGeom prst="arc">
            <a:avLst>
              <a:gd name="adj1" fmla="val 19436475"/>
              <a:gd name="adj2" fmla="val 2081242"/>
            </a:avLst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16645" y="2476468"/>
            <a:ext cx="364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Дуга 13"/>
          <p:cNvSpPr/>
          <p:nvPr/>
        </p:nvSpPr>
        <p:spPr bwMode="auto">
          <a:xfrm rot="15901272" flipH="1">
            <a:off x="1299089" y="2504193"/>
            <a:ext cx="1090594" cy="990991"/>
          </a:xfrm>
          <a:prstGeom prst="arc">
            <a:avLst>
              <a:gd name="adj1" fmla="val 19436475"/>
              <a:gd name="adj2" fmla="val 2446507"/>
            </a:avLst>
          </a:prstGeom>
          <a:noFill/>
          <a:ln w="3492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32567" y="3611723"/>
            <a:ext cx="7527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110°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322" name="Picture 2" descr="https://oge.sdamgia.ru/formula/a7/a773d0131af231d34851ea838bd986cd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293" y="4051120"/>
            <a:ext cx="2808088" cy="670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103076" y="1742796"/>
            <a:ext cx="488852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 AOB смежный с углом AOD, поэтому AOB = 180° − 110° = 70°. Центральный угол AOB и вписанный угол ACB опираются на одну дугу. Поэтому </a:t>
            </a:r>
          </a:p>
        </p:txBody>
      </p:sp>
      <p:sp>
        <p:nvSpPr>
          <p:cNvPr id="11" name="Дуга 10"/>
          <p:cNvSpPr/>
          <p:nvPr/>
        </p:nvSpPr>
        <p:spPr bwMode="auto">
          <a:xfrm rot="15901272" flipH="1">
            <a:off x="1299090" y="2576848"/>
            <a:ext cx="1090594" cy="990991"/>
          </a:xfrm>
          <a:prstGeom prst="arc">
            <a:avLst>
              <a:gd name="adj1" fmla="val 19436475"/>
              <a:gd name="adj2" fmla="val 2934761"/>
            </a:avLst>
          </a:prstGeom>
          <a:noFill/>
          <a:ln w="3492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7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 animBg="1"/>
      <p:bldP spid="15" grpId="0"/>
      <p:bldP spid="14" grpId="0" animBg="1"/>
      <p:bldP spid="16" grpId="0"/>
      <p:bldP spid="6" grpId="0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1"/>
          <p:cNvSpPr>
            <a:spLocks noChangeArrowheads="1"/>
          </p:cNvSpPr>
          <p:nvPr/>
        </p:nvSpPr>
        <p:spPr bwMode="auto">
          <a:xfrm>
            <a:off x="0" y="0"/>
            <a:ext cx="74793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11.</a:t>
            </a: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1430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Точки A, B, C и D лежат на одной окружности так, что хорды AB и СD взаимно перпендикулярны, а ∠BDC = 25°. Найдите величину угла ACD</a:t>
            </a:r>
            <a:r>
              <a:rPr lang="ru-RU" sz="2400" b="1" dirty="0" smtClean="0">
                <a:solidFill>
                  <a:srgbClr val="1430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86698" y="5347214"/>
            <a:ext cx="1872949" cy="553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Ответ: 65</a:t>
            </a:r>
          </a:p>
        </p:txBody>
      </p:sp>
      <p:pic>
        <p:nvPicPr>
          <p:cNvPr id="57346" name="Picture 2" descr="https://math-oge.sdamgia.ru/get_file?id=16013&amp;png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51" y="1424354"/>
            <a:ext cx="2452477" cy="2432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93264" y="1424354"/>
            <a:ext cx="58935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Решение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pPr algn="just"/>
            <a:r>
              <a:rPr lang="ru-RU" sz="2400" dirty="0" smtClean="0">
                <a:solidFill>
                  <a:srgbClr val="FF0000"/>
                </a:solidFill>
                <a:latin typeface="times new roman"/>
              </a:rPr>
              <a:t>Обратите внимание: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на этом рисунке 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точка О - не является центром окружности. Треугольник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BOD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— прямоугольный, сумма его острых углов равна 90°. Поэтому 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ABD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= 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OBD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= 90° − 25° = 65°. Углы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ABD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и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ACD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опираются на одну дугу, поэтому эти углы равны. Таким образом, 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ACD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= 65°.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/>
              </a:rPr>
              <a:t> 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15298" y="2436850"/>
            <a:ext cx="615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25°</a:t>
            </a:r>
            <a:endParaRPr lang="ru-RU" sz="2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0520" y="1919704"/>
            <a:ext cx="364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0313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6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undefine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421" y="1892104"/>
            <a:ext cx="2975317" cy="3383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83351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 12.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 ABC вписан в окружность с центром в точке O. Точки O и C лежат в одной полуплоскости относительно прямой AB. Найдите угол ACB, если угол AOB равен 48°. Ответ дайте в градусах.</a:t>
            </a:r>
          </a:p>
        </p:txBody>
      </p:sp>
      <p:sp>
        <p:nvSpPr>
          <p:cNvPr id="4" name="Прямоугольник 22"/>
          <p:cNvSpPr>
            <a:spLocks noChangeArrowheads="1"/>
          </p:cNvSpPr>
          <p:nvPr/>
        </p:nvSpPr>
        <p:spPr bwMode="auto">
          <a:xfrm>
            <a:off x="6290606" y="5368209"/>
            <a:ext cx="2488912" cy="55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>
                <a:solidFill>
                  <a:srgbClr val="FF0000"/>
                </a:solidFill>
                <a:latin typeface="Cambria" pitchFamily="18" charset="0"/>
              </a:rPr>
              <a:t>Ответ: </a:t>
            </a: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24</a:t>
            </a:r>
            <a:endParaRPr lang="ru-RU" altLang="ru-RU" sz="2800" i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12" name="Дуга 11"/>
          <p:cNvSpPr/>
          <p:nvPr/>
        </p:nvSpPr>
        <p:spPr bwMode="auto">
          <a:xfrm rot="16581149" flipH="1">
            <a:off x="2181226" y="2699648"/>
            <a:ext cx="568592" cy="515674"/>
          </a:xfrm>
          <a:prstGeom prst="arc">
            <a:avLst>
              <a:gd name="adj1" fmla="val 19436475"/>
              <a:gd name="adj2" fmla="val 1373453"/>
            </a:avLst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01320" y="3268563"/>
            <a:ext cx="364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Дуга 13"/>
          <p:cNvSpPr/>
          <p:nvPr/>
        </p:nvSpPr>
        <p:spPr bwMode="auto">
          <a:xfrm rot="15901272" flipH="1">
            <a:off x="1576205" y="3403905"/>
            <a:ext cx="413748" cy="365067"/>
          </a:xfrm>
          <a:prstGeom prst="arc">
            <a:avLst>
              <a:gd name="adj1" fmla="val 19436475"/>
              <a:gd name="adj2" fmla="val 2081242"/>
            </a:avLst>
          </a:prstGeom>
          <a:noFill/>
          <a:ln w="3492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1787" y="3848845"/>
            <a:ext cx="615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48°</a:t>
            </a:r>
            <a:endParaRPr lang="ru-RU" sz="2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67897" y="1892104"/>
            <a:ext cx="541819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Решение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Угол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AOB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является центральным углом,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ACB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— вписанным. </a:t>
            </a:r>
            <a:endParaRPr lang="ru-RU" sz="2400" dirty="0" smtClean="0">
              <a:solidFill>
                <a:srgbClr val="000000"/>
              </a:solidFill>
              <a:latin typeface="times new roman"/>
            </a:endParaRP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Оба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угла опираются на одну и ту же дугу, следовательно, угол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AOB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в два раза больше угла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ACB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. Тем самым, он равен 24°.</a:t>
            </a:r>
          </a:p>
        </p:txBody>
      </p:sp>
      <p:sp>
        <p:nvSpPr>
          <p:cNvPr id="10" name="Дуга 9"/>
          <p:cNvSpPr/>
          <p:nvPr/>
        </p:nvSpPr>
        <p:spPr bwMode="auto">
          <a:xfrm rot="15901272" flipH="1">
            <a:off x="1583527" y="3302574"/>
            <a:ext cx="413748" cy="365067"/>
          </a:xfrm>
          <a:prstGeom prst="arc">
            <a:avLst>
              <a:gd name="adj1" fmla="val 19436475"/>
              <a:gd name="adj2" fmla="val 2081242"/>
            </a:avLst>
          </a:prstGeom>
          <a:noFill/>
          <a:ln w="3492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265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 animBg="1"/>
      <p:bldP spid="15" grpId="0"/>
      <p:bldP spid="14" grpId="0" animBg="1"/>
      <p:bldP spid="16" grpId="0"/>
      <p:bldP spid="5" grpId="0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1"/>
          <p:cNvSpPr>
            <a:spLocks noChangeArrowheads="1"/>
          </p:cNvSpPr>
          <p:nvPr/>
        </p:nvSpPr>
        <p:spPr bwMode="auto">
          <a:xfrm>
            <a:off x="-2" y="123147"/>
            <a:ext cx="801756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13.</a:t>
            </a: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1430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Точка О — центр окружности, ∠AOB = 84</a:t>
            </a:r>
            <a:r>
              <a:rPr lang="ru-RU" sz="2400" b="1" dirty="0" smtClean="0">
                <a:solidFill>
                  <a:srgbClr val="1430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°. </a:t>
            </a:r>
            <a:r>
              <a:rPr lang="ru-RU" sz="2400" b="1" dirty="0">
                <a:solidFill>
                  <a:srgbClr val="1430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величину угла ACB (в градусах</a:t>
            </a:r>
            <a:r>
              <a:rPr lang="ru-RU" sz="2400" b="1" dirty="0" smtClean="0">
                <a:solidFill>
                  <a:srgbClr val="1430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86698" y="5347214"/>
            <a:ext cx="1872949" cy="553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Ответ: 42</a:t>
            </a:r>
          </a:p>
        </p:txBody>
      </p:sp>
      <p:pic>
        <p:nvPicPr>
          <p:cNvPr id="59394" name="Picture 2" descr="https://math-oge.sdamgia.ru/get_file?id=16015&amp;png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91" y="1425576"/>
            <a:ext cx="2038623" cy="2004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94892" y="1470971"/>
            <a:ext cx="5638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latin typeface="times new roman"/>
              </a:rPr>
              <a:t>Решение.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Вписанный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угол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ACB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равен половине центрального угла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AOB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, опирающегося на ту же дугу, поэтому он равен 42°.</a:t>
            </a:r>
            <a:endParaRPr lang="ru-RU" sz="2400" dirty="0"/>
          </a:p>
        </p:txBody>
      </p:sp>
      <p:sp>
        <p:nvSpPr>
          <p:cNvPr id="6" name="Дуга 5"/>
          <p:cNvSpPr/>
          <p:nvPr/>
        </p:nvSpPr>
        <p:spPr bwMode="auto">
          <a:xfrm rot="15901272" flipH="1">
            <a:off x="1188582" y="2245366"/>
            <a:ext cx="456687" cy="365067"/>
          </a:xfrm>
          <a:prstGeom prst="arc">
            <a:avLst>
              <a:gd name="adj1" fmla="val 19436475"/>
              <a:gd name="adj2" fmla="val 2590751"/>
            </a:avLst>
          </a:prstGeom>
          <a:noFill/>
          <a:ln w="3492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Дуга 7"/>
          <p:cNvSpPr/>
          <p:nvPr/>
        </p:nvSpPr>
        <p:spPr bwMode="auto">
          <a:xfrm rot="15901272" flipH="1">
            <a:off x="1210681" y="2213370"/>
            <a:ext cx="413748" cy="365067"/>
          </a:xfrm>
          <a:prstGeom prst="arc">
            <a:avLst>
              <a:gd name="adj1" fmla="val 19436475"/>
              <a:gd name="adj2" fmla="val 2081242"/>
            </a:avLst>
          </a:prstGeom>
          <a:noFill/>
          <a:ln w="3492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Дуга 8"/>
          <p:cNvSpPr/>
          <p:nvPr/>
        </p:nvSpPr>
        <p:spPr bwMode="auto">
          <a:xfrm rot="13769461" flipH="1">
            <a:off x="408871" y="1916131"/>
            <a:ext cx="568592" cy="515674"/>
          </a:xfrm>
          <a:prstGeom prst="arc">
            <a:avLst>
              <a:gd name="adj1" fmla="val 19436475"/>
              <a:gd name="adj2" fmla="val 1373453"/>
            </a:avLst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7756" y="2605884"/>
            <a:ext cx="615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84°</a:t>
            </a:r>
            <a:endParaRPr lang="ru-RU" sz="2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9669" y="2295992"/>
            <a:ext cx="364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50726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  <p:bldP spid="6" grpId="0" animBg="1"/>
      <p:bldP spid="8" grpId="0" animBg="1"/>
      <p:bldP spid="9" grpId="0" animBg="1"/>
      <p:bldP spid="10" grpId="0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1"/>
          <p:cNvSpPr>
            <a:spLocks noChangeArrowheads="1"/>
          </p:cNvSpPr>
          <p:nvPr/>
        </p:nvSpPr>
        <p:spPr bwMode="auto">
          <a:xfrm>
            <a:off x="0" y="5917"/>
            <a:ext cx="801756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14.</a:t>
            </a: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1430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окружности с центром O отмечены точки A и B так, что  </a:t>
            </a:r>
            <a:r>
              <a:rPr lang="ru-RU" sz="2400" b="1" dirty="0" smtClean="0">
                <a:solidFill>
                  <a:srgbClr val="1430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Длина </a:t>
            </a:r>
            <a:r>
              <a:rPr lang="ru-RU" sz="2400" b="1" dirty="0">
                <a:solidFill>
                  <a:srgbClr val="1430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меньшей дуги AB равна 63. Найдите длину большей дуги.</a:t>
            </a:r>
            <a:endParaRPr lang="ru-RU" sz="2400" b="1" dirty="0" smtClean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86698" y="6027153"/>
            <a:ext cx="2062103" cy="553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Ответ: 747</a:t>
            </a:r>
          </a:p>
        </p:txBody>
      </p:sp>
      <p:pic>
        <p:nvPicPr>
          <p:cNvPr id="47106" name="Picture 2" descr="https://oge.sdamgia.ru/formula/90/9000494feda46a97a65e0d8edf1dd8df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0173" y="478570"/>
            <a:ext cx="1692319" cy="312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08" name="Picture 4" descr="https://math-oge.sdamgia.ru/get_file?id=16028&amp;png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07" y="1401762"/>
            <a:ext cx="3244434" cy="2912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28241" y="1426917"/>
            <a:ext cx="581464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 большей дуги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  равна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7113" name="Picture 9" descr="https://oge.sdamgia.ru/formula/89/89f55d0ea73dbd5c9962afe14b09e56cp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210" y="4938641"/>
            <a:ext cx="4614524" cy="63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058439" y="2487146"/>
            <a:ext cx="5437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28°</a:t>
            </a:r>
            <a:endParaRPr lang="ru-RU" sz="20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35798" y="2264066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63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1633" y="222553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24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049978"/>
              </p:ext>
            </p:extLst>
          </p:nvPr>
        </p:nvGraphicFramePr>
        <p:xfrm>
          <a:off x="3686149" y="2264066"/>
          <a:ext cx="4969661" cy="140208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402750"/>
                <a:gridCol w="1732767"/>
                <a:gridCol w="183414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дуга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в градусах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в единицах 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длины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меньшая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28</a:t>
                      </a:r>
                      <a:r>
                        <a:rPr lang="ru-RU" sz="2000" baseline="30000">
                          <a:effectLst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63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большая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360</a:t>
                      </a:r>
                      <a:r>
                        <a:rPr lang="ru-RU" sz="2000" baseline="30000">
                          <a:effectLst/>
                        </a:rPr>
                        <a:t>о </a:t>
                      </a:r>
                      <a:r>
                        <a:rPr lang="ru-RU" sz="2000">
                          <a:effectLst/>
                        </a:rPr>
                        <a:t>- 28</a:t>
                      </a:r>
                      <a:r>
                        <a:rPr lang="ru-RU" sz="2000" baseline="30000">
                          <a:effectLst/>
                        </a:rPr>
                        <a:t>о</a:t>
                      </a:r>
                      <a:r>
                        <a:rPr lang="ru-RU" sz="20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х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524535" y="3735241"/>
            <a:ext cx="5431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Длина дуги прямо пропорциональна её градусной мере, поэтому имеет место отношение:</a:t>
            </a:r>
          </a:p>
        </p:txBody>
      </p:sp>
    </p:spTree>
    <p:extLst>
      <p:ext uri="{BB962C8B-B14F-4D97-AF65-F5344CB8AC3E}">
        <p14:creationId xmlns:p14="http://schemas.microsoft.com/office/powerpoint/2010/main" val="24236439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  <p:bldP spid="10" grpId="0"/>
      <p:bldP spid="11" grpId="0"/>
      <p:bldP spid="12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1" y="0"/>
            <a:ext cx="807720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 15.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окружности по разные стороны от диаметра AB взяты точки M и N. Известно, что 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∠ NBA=38°. Найдите угол NMB. Ответ дайте в градусах.</a:t>
            </a:r>
          </a:p>
          <a:p>
            <a:endParaRPr lang="ru-RU" sz="2400" b="1" i="1" dirty="0" smtClean="0">
              <a:latin typeface="+mj-lt"/>
            </a:endParaRPr>
          </a:p>
          <a:p>
            <a:endParaRPr lang="ru-RU" sz="2400" b="1" i="1" dirty="0" smtClean="0">
              <a:latin typeface="+mj-lt"/>
            </a:endParaRPr>
          </a:p>
        </p:txBody>
      </p:sp>
      <p:sp>
        <p:nvSpPr>
          <p:cNvPr id="4" name="Прямоугольник 22"/>
          <p:cNvSpPr>
            <a:spLocks noChangeArrowheads="1"/>
          </p:cNvSpPr>
          <p:nvPr/>
        </p:nvSpPr>
        <p:spPr bwMode="auto">
          <a:xfrm>
            <a:off x="6290606" y="5955775"/>
            <a:ext cx="2488912" cy="55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>
                <a:solidFill>
                  <a:srgbClr val="FF0000"/>
                </a:solidFill>
                <a:latin typeface="Cambria" pitchFamily="18" charset="0"/>
              </a:rPr>
              <a:t>Ответ: </a:t>
            </a: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52</a:t>
            </a:r>
            <a:endParaRPr lang="ru-RU" altLang="ru-RU" sz="2800" i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48130" name="Picture 2" descr="https://math-oge.sdamgia.ru/get_file?id=16029&amp;png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04" y="1410921"/>
            <a:ext cx="2594217" cy="246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Дуга 7"/>
          <p:cNvSpPr/>
          <p:nvPr/>
        </p:nvSpPr>
        <p:spPr bwMode="auto">
          <a:xfrm rot="1783939" flipH="1">
            <a:off x="1889203" y="2381334"/>
            <a:ext cx="713054" cy="528625"/>
          </a:xfrm>
          <a:prstGeom prst="arc">
            <a:avLst>
              <a:gd name="adj1" fmla="val 19436475"/>
              <a:gd name="adj2" fmla="val 2081242"/>
            </a:avLst>
          </a:prstGeom>
          <a:noFill/>
          <a:ln w="3492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54597" y="279037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10862" y="2170801"/>
            <a:ext cx="615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38°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Дуга 11"/>
          <p:cNvSpPr/>
          <p:nvPr/>
        </p:nvSpPr>
        <p:spPr bwMode="auto">
          <a:xfrm rot="7237966" flipH="1">
            <a:off x="833086" y="3230263"/>
            <a:ext cx="715708" cy="528625"/>
          </a:xfrm>
          <a:prstGeom prst="arc">
            <a:avLst>
              <a:gd name="adj1" fmla="val 19436475"/>
              <a:gd name="adj2" fmla="val 2081242"/>
            </a:avLst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63062" y="1394355"/>
            <a:ext cx="607543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Решение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Угол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NBA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— вписанный, поэтому он равен половине дуги, на которую он опирается. Следовательно, дуга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AN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= 2∠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NBA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= 2 · 38° = 76°. Диаметр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AB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делит окружность на две равные части, поэтому величина дуги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ANB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равна 180°. Откуда дуга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NB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= 180° − 76° = 104°. </a:t>
            </a:r>
            <a:endParaRPr lang="ru-RU" sz="2400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Угол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NMB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— вписанный, поэтому он равен половине дуги, на которую он опирается, то есть равен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104° : 2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= 52°.</a:t>
            </a:r>
          </a:p>
        </p:txBody>
      </p:sp>
      <p:sp>
        <p:nvSpPr>
          <p:cNvPr id="13" name="Дуга 12"/>
          <p:cNvSpPr/>
          <p:nvPr/>
        </p:nvSpPr>
        <p:spPr bwMode="auto">
          <a:xfrm rot="1783939" flipH="1">
            <a:off x="1810566" y="2349988"/>
            <a:ext cx="787590" cy="564953"/>
          </a:xfrm>
          <a:prstGeom prst="arc">
            <a:avLst>
              <a:gd name="adj1" fmla="val 19788328"/>
              <a:gd name="adj2" fmla="val 2081242"/>
            </a:avLst>
          </a:prstGeom>
          <a:noFill/>
          <a:ln w="3492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6317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15" grpId="0"/>
      <p:bldP spid="10" grpId="0"/>
      <p:bldP spid="12" grpId="0" animBg="1"/>
      <p:bldP spid="5" grpId="0"/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1" y="0"/>
            <a:ext cx="80772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 16.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Точка O – центр окружности, на которой лежат точки A, B и C. Известно, что ∠ABC = 15° и ∠OAB = 8°. Найдите угол BCO. Ответ дайте в градусах.</a:t>
            </a:r>
            <a:endParaRPr lang="ru-RU" sz="2400" b="1" i="1" dirty="0" smtClean="0">
              <a:latin typeface="+mj-lt"/>
            </a:endParaRPr>
          </a:p>
        </p:txBody>
      </p:sp>
      <p:sp>
        <p:nvSpPr>
          <p:cNvPr id="4" name="Прямоугольник 22"/>
          <p:cNvSpPr>
            <a:spLocks noChangeArrowheads="1"/>
          </p:cNvSpPr>
          <p:nvPr/>
        </p:nvSpPr>
        <p:spPr bwMode="auto">
          <a:xfrm>
            <a:off x="6290606" y="5955775"/>
            <a:ext cx="2488912" cy="55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>
                <a:solidFill>
                  <a:srgbClr val="FF0000"/>
                </a:solidFill>
                <a:latin typeface="Cambria" pitchFamily="18" charset="0"/>
              </a:rPr>
              <a:t>Ответ: </a:t>
            </a: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7</a:t>
            </a:r>
            <a:endParaRPr lang="ru-RU" altLang="ru-RU" sz="2800" i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49154" name="Picture 2" descr="https://math-oge.sdamgia.ru/get_file?id=16032&amp;png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54" y="1422614"/>
            <a:ext cx="2161888" cy="210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Дуга 7"/>
          <p:cNvSpPr/>
          <p:nvPr/>
        </p:nvSpPr>
        <p:spPr bwMode="auto">
          <a:xfrm rot="8050982" flipH="1">
            <a:off x="271418" y="2835086"/>
            <a:ext cx="713054" cy="528625"/>
          </a:xfrm>
          <a:prstGeom prst="arc">
            <a:avLst>
              <a:gd name="adj1" fmla="val 19436475"/>
              <a:gd name="adj2" fmla="val 2081242"/>
            </a:avLst>
          </a:prstGeom>
          <a:noFill/>
          <a:ln w="3492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83818" y="258627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8034" y="2477195"/>
            <a:ext cx="615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15°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754923" y="1385414"/>
            <a:ext cx="61428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latin typeface="times new roman"/>
              </a:rPr>
              <a:t>Решение.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Проведём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радиус </a:t>
            </a:r>
            <a:r>
              <a:rPr lang="en-US" sz="2400" i="1" dirty="0">
                <a:solidFill>
                  <a:srgbClr val="000000"/>
                </a:solidFill>
                <a:latin typeface="times new roman"/>
              </a:rPr>
              <a:t>OB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. </a:t>
            </a:r>
            <a:endParaRPr lang="ru-RU" sz="2400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54923" y="2253174"/>
            <a:ext cx="62718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/>
              </a:rPr>
              <a:t>Рассмотрим треугольник </a:t>
            </a:r>
            <a:r>
              <a:rPr lang="en-US" sz="2400" i="1" dirty="0">
                <a:solidFill>
                  <a:srgbClr val="000000"/>
                </a:solidFill>
                <a:latin typeface="times new roman"/>
              </a:rPr>
              <a:t>AOB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: </a:t>
            </a:r>
            <a:r>
              <a:rPr lang="en-US" sz="2400" i="1" dirty="0">
                <a:solidFill>
                  <a:srgbClr val="000000"/>
                </a:solidFill>
                <a:latin typeface="times new roman"/>
              </a:rPr>
              <a:t>AO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 = </a:t>
            </a:r>
            <a:r>
              <a:rPr lang="en-US" sz="2400" i="1" dirty="0">
                <a:solidFill>
                  <a:srgbClr val="000000"/>
                </a:solidFill>
                <a:latin typeface="times new roman"/>
              </a:rPr>
              <a:t>OB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следовательно, углы ∠</a:t>
            </a:r>
            <a:r>
              <a:rPr lang="en-US" sz="2400" i="1" dirty="0">
                <a:solidFill>
                  <a:srgbClr val="000000"/>
                </a:solidFill>
                <a:latin typeface="times new roman"/>
              </a:rPr>
              <a:t>OAB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 = ∠</a:t>
            </a:r>
            <a:r>
              <a:rPr lang="en-US" sz="2400" i="1" dirty="0">
                <a:solidFill>
                  <a:srgbClr val="000000"/>
                </a:solidFill>
                <a:latin typeface="times new roman"/>
              </a:rPr>
              <a:t>ABO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 = 8°. </a:t>
            </a:r>
            <a:endParaRPr lang="ru-RU" sz="2400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/>
              </a:rPr>
              <a:t>∠</a:t>
            </a:r>
            <a:r>
              <a:rPr lang="en-US" sz="2400" i="1" dirty="0" smtClean="0">
                <a:solidFill>
                  <a:srgbClr val="000000"/>
                </a:solidFill>
                <a:latin typeface="times new roman"/>
              </a:rPr>
              <a:t>OB</a:t>
            </a:r>
            <a:r>
              <a:rPr lang="ru-RU" sz="2400" i="1" dirty="0" smtClean="0">
                <a:solidFill>
                  <a:srgbClr val="000000"/>
                </a:solidFill>
                <a:latin typeface="times new roman"/>
              </a:rPr>
              <a:t>С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 = ∠</a:t>
            </a:r>
            <a:r>
              <a:rPr lang="en-US" sz="2400" i="1" dirty="0">
                <a:solidFill>
                  <a:srgbClr val="000000"/>
                </a:solidFill>
                <a:latin typeface="times new roman"/>
              </a:rPr>
              <a:t>ABC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 − ∠</a:t>
            </a:r>
            <a:r>
              <a:rPr lang="en-US" sz="2400" i="1" dirty="0">
                <a:solidFill>
                  <a:srgbClr val="000000"/>
                </a:solidFill>
                <a:latin typeface="times new roman"/>
              </a:rPr>
              <a:t>ABO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 = 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</a:rPr>
              <a:t>15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° − 8° = 7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</a:rPr>
              <a:t>°.</a:t>
            </a:r>
            <a:endParaRPr lang="ru-RU" sz="2400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/>
              </a:rPr>
              <a:t>Рассмотрим треугольник </a:t>
            </a:r>
            <a:r>
              <a:rPr lang="en-US" sz="2400" i="1" dirty="0">
                <a:solidFill>
                  <a:srgbClr val="000000"/>
                </a:solidFill>
                <a:latin typeface="times new roman"/>
              </a:rPr>
              <a:t>BOC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: </a:t>
            </a:r>
            <a:r>
              <a:rPr lang="en-US" sz="2400" i="1" dirty="0">
                <a:solidFill>
                  <a:srgbClr val="000000"/>
                </a:solidFill>
                <a:latin typeface="times new roman"/>
              </a:rPr>
              <a:t>BO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 = </a:t>
            </a:r>
            <a:r>
              <a:rPr lang="en-US" sz="2400" i="1" dirty="0">
                <a:solidFill>
                  <a:srgbClr val="000000"/>
                </a:solidFill>
                <a:latin typeface="times new roman"/>
              </a:rPr>
              <a:t>OC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следовательно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,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∠</a:t>
            </a:r>
            <a:r>
              <a:rPr lang="en-US" sz="2400" i="1" dirty="0">
                <a:solidFill>
                  <a:srgbClr val="000000"/>
                </a:solidFill>
                <a:latin typeface="times new roman"/>
              </a:rPr>
              <a:t>BCO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 = ∠</a:t>
            </a:r>
            <a:r>
              <a:rPr lang="en-US" sz="2400" i="1" dirty="0">
                <a:solidFill>
                  <a:srgbClr val="000000"/>
                </a:solidFill>
                <a:latin typeface="times new roman"/>
              </a:rPr>
              <a:t>OBC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= 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15° − 8° = 7°.</a:t>
            </a:r>
            <a:endParaRPr lang="ru-RU" sz="2400" dirty="0">
              <a:solidFill>
                <a:srgbClr val="000000"/>
              </a:solidFill>
              <a:latin typeface="times new roman"/>
            </a:endParaRPr>
          </a:p>
          <a:p>
            <a:endParaRPr lang="ru-RU" sz="2400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604953" y="2561556"/>
            <a:ext cx="808753" cy="45214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3" name="Дуга 32"/>
          <p:cNvSpPr/>
          <p:nvPr/>
        </p:nvSpPr>
        <p:spPr bwMode="auto">
          <a:xfrm rot="14213618" flipH="1">
            <a:off x="529053" y="1536599"/>
            <a:ext cx="713054" cy="528625"/>
          </a:xfrm>
          <a:prstGeom prst="arc">
            <a:avLst>
              <a:gd name="adj1" fmla="val 19436475"/>
              <a:gd name="adj2" fmla="val 283520"/>
            </a:avLst>
          </a:prstGeom>
          <a:noFill/>
          <a:ln w="3492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Дуга 34"/>
          <p:cNvSpPr/>
          <p:nvPr/>
        </p:nvSpPr>
        <p:spPr bwMode="auto">
          <a:xfrm rot="14213618" flipH="1">
            <a:off x="578942" y="1601315"/>
            <a:ext cx="713054" cy="528625"/>
          </a:xfrm>
          <a:prstGeom prst="arc">
            <a:avLst>
              <a:gd name="adj1" fmla="val 18679903"/>
              <a:gd name="adj2" fmla="val 213499"/>
            </a:avLst>
          </a:prstGeom>
          <a:noFill/>
          <a:ln w="3492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03733" y="2114513"/>
            <a:ext cx="4619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8°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757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15" grpId="0"/>
      <p:bldP spid="10" grpId="0"/>
      <p:bldP spid="16" grpId="0"/>
      <p:bldP spid="9" grpId="0"/>
      <p:bldP spid="33" grpId="0" animBg="1"/>
      <p:bldP spid="35" grpId="0" animBg="1"/>
      <p:bldP spid="3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undefine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743" y="1484651"/>
            <a:ext cx="3459778" cy="2974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82157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 17.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окружности, описанной около треугольника ABC, лежит на стороне AB. Радиус окружности равен 8,5. Найдите BC, если AC=8.</a:t>
            </a:r>
          </a:p>
        </p:txBody>
      </p:sp>
      <p:sp>
        <p:nvSpPr>
          <p:cNvPr id="4" name="Прямоугольник 22"/>
          <p:cNvSpPr>
            <a:spLocks noChangeArrowheads="1"/>
          </p:cNvSpPr>
          <p:nvPr/>
        </p:nvSpPr>
        <p:spPr bwMode="auto">
          <a:xfrm>
            <a:off x="6173375" y="5908883"/>
            <a:ext cx="2488912" cy="55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>
                <a:solidFill>
                  <a:srgbClr val="FF0000"/>
                </a:solidFill>
                <a:latin typeface="Cambria" pitchFamily="18" charset="0"/>
              </a:rPr>
              <a:t>Ответ: </a:t>
            </a: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15</a:t>
            </a:r>
            <a:endParaRPr lang="ru-RU" altLang="ru-RU" sz="2800" i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87272" y="2212601"/>
            <a:ext cx="364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3706" y="3127718"/>
            <a:ext cx="6335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8,5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37318" y="3127718"/>
            <a:ext cx="6335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8,5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03707" y="2106841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 flipV="1">
            <a:off x="2065241" y="2106841"/>
            <a:ext cx="198783" cy="27829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2264024" y="2215914"/>
            <a:ext cx="245164" cy="16565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3643744" y="1484651"/>
            <a:ext cx="541819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Известно, что если центр описанной окружности лежит на стороне треугольника, то угол напротив этой стороны — прямой. Таким образом, угол  — прямой, и данный треугольник  является прямоугольным. По теореме Пифагора получаем :</a:t>
            </a:r>
          </a:p>
        </p:txBody>
      </p:sp>
      <p:pic>
        <p:nvPicPr>
          <p:cNvPr id="16" name="Рисунок 15" descr="https://oge.sdamgia.ru/formula/5a/5a0fe79a5ccd5c48d24a11639c829a53p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7213" y="4702420"/>
            <a:ext cx="7307495" cy="468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2522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11" grpId="0"/>
      <p:bldP spid="13" grpId="0"/>
      <p:bldP spid="17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320" name="Freeform 24"/>
          <p:cNvSpPr>
            <a:spLocks/>
          </p:cNvSpPr>
          <p:nvPr/>
        </p:nvSpPr>
        <p:spPr bwMode="auto">
          <a:xfrm>
            <a:off x="2260600" y="2120900"/>
            <a:ext cx="215900" cy="2517775"/>
          </a:xfrm>
          <a:custGeom>
            <a:avLst/>
            <a:gdLst/>
            <a:ahLst/>
            <a:cxnLst>
              <a:cxn ang="0">
                <a:pos x="0" y="1568"/>
              </a:cxn>
              <a:cxn ang="0">
                <a:pos x="13" y="1586"/>
              </a:cxn>
              <a:cxn ang="0">
                <a:pos x="136" y="0"/>
              </a:cxn>
            </a:cxnLst>
            <a:rect l="0" t="0" r="r" b="b"/>
            <a:pathLst>
              <a:path w="136" h="1586">
                <a:moveTo>
                  <a:pt x="0" y="1568"/>
                </a:moveTo>
                <a:lnTo>
                  <a:pt x="13" y="1586"/>
                </a:lnTo>
                <a:lnTo>
                  <a:pt x="136" y="0"/>
                </a:ln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329" name="Freeform 33"/>
          <p:cNvSpPr>
            <a:spLocks/>
          </p:cNvSpPr>
          <p:nvPr/>
        </p:nvSpPr>
        <p:spPr bwMode="auto">
          <a:xfrm>
            <a:off x="1099930" y="3657600"/>
            <a:ext cx="1198770" cy="977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04" y="640"/>
              </a:cxn>
            </a:cxnLst>
            <a:rect l="0" t="0" r="r" b="b"/>
            <a:pathLst>
              <a:path w="704" h="640">
                <a:moveTo>
                  <a:pt x="0" y="0"/>
                </a:moveTo>
                <a:lnTo>
                  <a:pt x="704" y="64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314" name="Freeform 18"/>
          <p:cNvSpPr>
            <a:spLocks/>
          </p:cNvSpPr>
          <p:nvPr/>
        </p:nvSpPr>
        <p:spPr bwMode="auto">
          <a:xfrm>
            <a:off x="2286000" y="3873500"/>
            <a:ext cx="1257300" cy="774700"/>
          </a:xfrm>
          <a:custGeom>
            <a:avLst/>
            <a:gdLst/>
            <a:ahLst/>
            <a:cxnLst>
              <a:cxn ang="0">
                <a:pos x="0" y="488"/>
              </a:cxn>
              <a:cxn ang="0">
                <a:pos x="792" y="0"/>
              </a:cxn>
            </a:cxnLst>
            <a:rect l="0" t="0" r="r" b="b"/>
            <a:pathLst>
              <a:path w="792" h="488">
                <a:moveTo>
                  <a:pt x="0" y="488"/>
                </a:moveTo>
                <a:lnTo>
                  <a:pt x="79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298" name="Text Box 2"/>
          <p:cNvSpPr txBox="1">
            <a:spLocks noChangeArrowheads="1"/>
          </p:cNvSpPr>
          <p:nvPr/>
        </p:nvSpPr>
        <p:spPr bwMode="auto">
          <a:xfrm>
            <a:off x="3859440" y="1229083"/>
            <a:ext cx="52845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F2223"/>
                </a:solidFill>
                <a:latin typeface="+mj-lt"/>
              </a:rPr>
              <a:t>Отрезки касательных к окружности, проведенные из одной точки равны и составляют равные углы с прямой, проходящей через эту точку и центр окружности.</a:t>
            </a:r>
          </a:p>
        </p:txBody>
      </p:sp>
      <p:sp>
        <p:nvSpPr>
          <p:cNvPr id="311308" name="Text Box 12"/>
          <p:cNvSpPr txBox="1">
            <a:spLocks noChangeArrowheads="1"/>
          </p:cNvSpPr>
          <p:nvPr/>
        </p:nvSpPr>
        <p:spPr bwMode="auto">
          <a:xfrm>
            <a:off x="1829973" y="568825"/>
            <a:ext cx="53960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+mj-lt"/>
              </a:rPr>
              <a:t>Свойство отрезков касательных</a:t>
            </a: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762000" y="3200400"/>
            <a:ext cx="3048000" cy="2971800"/>
            <a:chOff x="288" y="864"/>
            <a:chExt cx="1584" cy="1536"/>
          </a:xfrm>
        </p:grpSpPr>
        <p:sp>
          <p:nvSpPr>
            <p:cNvPr id="311310" name="Oval 14"/>
            <p:cNvSpPr>
              <a:spLocks noChangeArrowheads="1"/>
            </p:cNvSpPr>
            <p:nvPr/>
          </p:nvSpPr>
          <p:spPr bwMode="auto">
            <a:xfrm>
              <a:off x="288" y="864"/>
              <a:ext cx="1584" cy="153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1311" name="Oval 15"/>
            <p:cNvSpPr>
              <a:spLocks noChangeArrowheads="1"/>
            </p:cNvSpPr>
            <p:nvPr/>
          </p:nvSpPr>
          <p:spPr bwMode="auto">
            <a:xfrm>
              <a:off x="1056" y="1584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1312" name="Text Box 16"/>
            <p:cNvSpPr txBox="1">
              <a:spLocks noChangeArrowheads="1"/>
            </p:cNvSpPr>
            <p:nvPr/>
          </p:nvSpPr>
          <p:spPr bwMode="auto">
            <a:xfrm>
              <a:off x="839" y="1584"/>
              <a:ext cx="306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  О</a:t>
              </a:r>
            </a:p>
          </p:txBody>
        </p:sp>
      </p:grpSp>
      <p:sp>
        <p:nvSpPr>
          <p:cNvPr id="311313" name="Freeform 17"/>
          <p:cNvSpPr>
            <a:spLocks/>
          </p:cNvSpPr>
          <p:nvPr/>
        </p:nvSpPr>
        <p:spPr bwMode="auto">
          <a:xfrm>
            <a:off x="3271838" y="3681413"/>
            <a:ext cx="190500" cy="285750"/>
          </a:xfrm>
          <a:custGeom>
            <a:avLst/>
            <a:gdLst/>
            <a:ahLst/>
            <a:cxnLst>
              <a:cxn ang="0">
                <a:pos x="78" y="180"/>
              </a:cxn>
              <a:cxn ang="0">
                <a:pos x="0" y="78"/>
              </a:cxn>
              <a:cxn ang="0">
                <a:pos x="120" y="0"/>
              </a:cxn>
            </a:cxnLst>
            <a:rect l="0" t="0" r="r" b="b"/>
            <a:pathLst>
              <a:path w="120" h="180">
                <a:moveTo>
                  <a:pt x="78" y="180"/>
                </a:moveTo>
                <a:lnTo>
                  <a:pt x="0" y="78"/>
                </a:lnTo>
                <a:lnTo>
                  <a:pt x="120" y="0"/>
                </a:lnTo>
              </a:path>
            </a:pathLst>
          </a:custGeom>
          <a:noFill/>
          <a:ln w="28575" cmpd="sng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4" name="Group 35"/>
          <p:cNvGrpSpPr>
            <a:grpSpLocks/>
          </p:cNvGrpSpPr>
          <p:nvPr/>
        </p:nvGrpSpPr>
        <p:grpSpPr bwMode="auto">
          <a:xfrm>
            <a:off x="2324101" y="1866900"/>
            <a:ext cx="2071688" cy="3322638"/>
            <a:chOff x="1464" y="1176"/>
            <a:chExt cx="1305" cy="2093"/>
          </a:xfrm>
        </p:grpSpPr>
        <p:sp>
          <p:nvSpPr>
            <p:cNvPr id="311316" name="Freeform 20"/>
            <p:cNvSpPr>
              <a:spLocks/>
            </p:cNvSpPr>
            <p:nvPr/>
          </p:nvSpPr>
          <p:spPr bwMode="auto">
            <a:xfrm>
              <a:off x="1464" y="1176"/>
              <a:ext cx="1305" cy="20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96" y="2704"/>
                </a:cxn>
              </a:cxnLst>
              <a:rect l="0" t="0" r="r" b="b"/>
              <a:pathLst>
                <a:path w="1696" h="2704">
                  <a:moveTo>
                    <a:pt x="0" y="0"/>
                  </a:moveTo>
                  <a:lnTo>
                    <a:pt x="1696" y="2704"/>
                  </a:lnTo>
                </a:path>
              </a:pathLst>
            </a:custGeom>
            <a:noFill/>
            <a:ln w="19050" cmpd="sng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1317" name="Text Box 21"/>
            <p:cNvSpPr txBox="1">
              <a:spLocks noChangeArrowheads="1"/>
            </p:cNvSpPr>
            <p:nvPr/>
          </p:nvSpPr>
          <p:spPr bwMode="auto">
            <a:xfrm>
              <a:off x="2256" y="2160"/>
              <a:ext cx="22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400" b="1">
                  <a:latin typeface="Times New Roman" pitchFamily="18" charset="0"/>
                </a:rPr>
                <a:t>С</a:t>
              </a:r>
            </a:p>
          </p:txBody>
        </p:sp>
        <p:sp>
          <p:nvSpPr>
            <p:cNvPr id="311318" name="Text Box 22"/>
            <p:cNvSpPr txBox="1">
              <a:spLocks noChangeArrowheads="1"/>
            </p:cNvSpPr>
            <p:nvPr/>
          </p:nvSpPr>
          <p:spPr bwMode="auto">
            <a:xfrm>
              <a:off x="1632" y="1200"/>
              <a:ext cx="22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400" b="1">
                  <a:latin typeface="Times New Roman" pitchFamily="18" charset="0"/>
                </a:rPr>
                <a:t>А</a:t>
              </a:r>
            </a:p>
          </p:txBody>
        </p:sp>
        <p:sp>
          <p:nvSpPr>
            <p:cNvPr id="311319" name="Oval 23"/>
            <p:cNvSpPr>
              <a:spLocks noChangeArrowheads="1"/>
            </p:cNvSpPr>
            <p:nvPr/>
          </p:nvSpPr>
          <p:spPr bwMode="auto">
            <a:xfrm>
              <a:off x="2208" y="2400"/>
              <a:ext cx="48" cy="4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36"/>
          <p:cNvGrpSpPr>
            <a:grpSpLocks/>
          </p:cNvGrpSpPr>
          <p:nvPr/>
        </p:nvGrpSpPr>
        <p:grpSpPr bwMode="auto">
          <a:xfrm>
            <a:off x="226944" y="1975471"/>
            <a:ext cx="2339975" cy="2814637"/>
            <a:chOff x="168" y="1211"/>
            <a:chExt cx="1474" cy="1773"/>
          </a:xfrm>
        </p:grpSpPr>
        <p:sp>
          <p:nvSpPr>
            <p:cNvPr id="311325" name="Freeform 29"/>
            <p:cNvSpPr>
              <a:spLocks/>
            </p:cNvSpPr>
            <p:nvPr/>
          </p:nvSpPr>
          <p:spPr bwMode="auto">
            <a:xfrm>
              <a:off x="168" y="1211"/>
              <a:ext cx="1474" cy="1773"/>
            </a:xfrm>
            <a:custGeom>
              <a:avLst/>
              <a:gdLst/>
              <a:ahLst/>
              <a:cxnLst>
                <a:cxn ang="0">
                  <a:pos x="1474" y="0"/>
                </a:cxn>
                <a:cxn ang="0">
                  <a:pos x="0" y="1773"/>
                </a:cxn>
              </a:cxnLst>
              <a:rect l="0" t="0" r="r" b="b"/>
              <a:pathLst>
                <a:path w="1474" h="1773">
                  <a:moveTo>
                    <a:pt x="1474" y="0"/>
                  </a:moveTo>
                  <a:lnTo>
                    <a:pt x="0" y="1773"/>
                  </a:lnTo>
                </a:path>
              </a:pathLst>
            </a:custGeom>
            <a:noFill/>
            <a:ln w="19050" cmpd="sng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1326" name="Text Box 30"/>
            <p:cNvSpPr txBox="1">
              <a:spLocks noChangeArrowheads="1"/>
            </p:cNvSpPr>
            <p:nvPr/>
          </p:nvSpPr>
          <p:spPr bwMode="auto">
            <a:xfrm rot="21585952" flipH="1">
              <a:off x="512" y="2010"/>
              <a:ext cx="22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400" b="1">
                  <a:latin typeface="Times New Roman" pitchFamily="18" charset="0"/>
                </a:rPr>
                <a:t>В</a:t>
              </a:r>
            </a:p>
          </p:txBody>
        </p:sp>
        <p:sp>
          <p:nvSpPr>
            <p:cNvPr id="311328" name="Oval 32"/>
            <p:cNvSpPr>
              <a:spLocks noChangeArrowheads="1"/>
            </p:cNvSpPr>
            <p:nvPr/>
          </p:nvSpPr>
          <p:spPr bwMode="auto">
            <a:xfrm rot="440371" flipH="1">
              <a:off x="713" y="2266"/>
              <a:ext cx="56" cy="5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11322" name="Oval 26"/>
          <p:cNvSpPr>
            <a:spLocks noChangeArrowheads="1"/>
          </p:cNvSpPr>
          <p:nvPr/>
        </p:nvSpPr>
        <p:spPr bwMode="auto">
          <a:xfrm>
            <a:off x="2438400" y="2057400"/>
            <a:ext cx="76200" cy="76200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1330" name="Freeform 34"/>
          <p:cNvSpPr>
            <a:spLocks/>
          </p:cNvSpPr>
          <p:nvPr/>
        </p:nvSpPr>
        <p:spPr bwMode="auto">
          <a:xfrm>
            <a:off x="1286911" y="3521145"/>
            <a:ext cx="171450" cy="285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8" y="90"/>
              </a:cxn>
              <a:cxn ang="0">
                <a:pos x="24" y="180"/>
              </a:cxn>
            </a:cxnLst>
            <a:rect l="0" t="0" r="r" b="b"/>
            <a:pathLst>
              <a:path w="108" h="180">
                <a:moveTo>
                  <a:pt x="0" y="0"/>
                </a:moveTo>
                <a:lnTo>
                  <a:pt x="108" y="90"/>
                </a:lnTo>
                <a:lnTo>
                  <a:pt x="24" y="180"/>
                </a:lnTo>
              </a:path>
            </a:pathLst>
          </a:custGeom>
          <a:noFill/>
          <a:ln w="28575" cmpd="sng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6" name="Group 40"/>
          <p:cNvGrpSpPr>
            <a:grpSpLocks/>
          </p:cNvGrpSpPr>
          <p:nvPr/>
        </p:nvGrpSpPr>
        <p:grpSpPr bwMode="auto">
          <a:xfrm>
            <a:off x="1152524" y="2123592"/>
            <a:ext cx="2381250" cy="1709738"/>
            <a:chOff x="726" y="1321"/>
            <a:chExt cx="1500" cy="1077"/>
          </a:xfrm>
        </p:grpSpPr>
        <p:sp>
          <p:nvSpPr>
            <p:cNvPr id="311334" name="Freeform 38"/>
            <p:cNvSpPr>
              <a:spLocks/>
            </p:cNvSpPr>
            <p:nvPr/>
          </p:nvSpPr>
          <p:spPr bwMode="auto">
            <a:xfrm>
              <a:off x="1574" y="1342"/>
              <a:ext cx="652" cy="10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52" y="1056"/>
                </a:cxn>
              </a:cxnLst>
              <a:rect l="0" t="0" r="r" b="b"/>
              <a:pathLst>
                <a:path w="652" h="1056">
                  <a:moveTo>
                    <a:pt x="0" y="0"/>
                  </a:moveTo>
                  <a:lnTo>
                    <a:pt x="652" y="1056"/>
                  </a:ln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1335" name="Freeform 39"/>
            <p:cNvSpPr>
              <a:spLocks/>
            </p:cNvSpPr>
            <p:nvPr/>
          </p:nvSpPr>
          <p:spPr bwMode="auto">
            <a:xfrm>
              <a:off x="726" y="1321"/>
              <a:ext cx="820" cy="974"/>
            </a:xfrm>
            <a:custGeom>
              <a:avLst/>
              <a:gdLst/>
              <a:ahLst/>
              <a:cxnLst>
                <a:cxn ang="0">
                  <a:pos x="780" y="0"/>
                </a:cxn>
                <a:cxn ang="0">
                  <a:pos x="0" y="932"/>
                </a:cxn>
              </a:cxnLst>
              <a:rect l="0" t="0" r="r" b="b"/>
              <a:pathLst>
                <a:path w="780" h="932">
                  <a:moveTo>
                    <a:pt x="780" y="0"/>
                  </a:moveTo>
                  <a:lnTo>
                    <a:pt x="0" y="932"/>
                  </a:ln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311342" name="Object 46"/>
          <p:cNvGraphicFramePr>
            <a:graphicFrameLocks noChangeAspect="1"/>
          </p:cNvGraphicFramePr>
          <p:nvPr/>
        </p:nvGraphicFramePr>
        <p:xfrm>
          <a:off x="5175176" y="3664024"/>
          <a:ext cx="2696615" cy="7940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8" name="Формула" r:id="rId4" imgW="622030" imgH="203112" progId="">
                  <p:embed/>
                </p:oleObj>
              </mc:Choice>
              <mc:Fallback>
                <p:oleObj name="Формула" r:id="rId4" imgW="622030" imgH="203112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5176" y="3664024"/>
                        <a:ext cx="2696615" cy="79405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5"/>
          <p:cNvSpPr txBox="1">
            <a:spLocks noChangeArrowheads="1"/>
          </p:cNvSpPr>
          <p:nvPr/>
        </p:nvSpPr>
        <p:spPr>
          <a:xfrm>
            <a:off x="4787900" y="2209800"/>
            <a:ext cx="4356100" cy="43957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  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ru-RU" sz="3200" kern="0" dirty="0" smtClean="0">
              <a:latin typeface="+mn-lt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                                                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graphicFrame>
        <p:nvGraphicFramePr>
          <p:cNvPr id="36889" name="Object 25"/>
          <p:cNvGraphicFramePr>
            <a:graphicFrameLocks noChangeAspect="1"/>
          </p:cNvGraphicFramePr>
          <p:nvPr/>
        </p:nvGraphicFramePr>
        <p:xfrm>
          <a:off x="4140133" y="4348904"/>
          <a:ext cx="4663981" cy="7001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9" name="Формула" r:id="rId6" imgW="1040948" imgH="177723" progId="">
                  <p:embed/>
                </p:oleObj>
              </mc:Choice>
              <mc:Fallback>
                <p:oleObj name="Формула" r:id="rId6" imgW="1040948" imgH="177723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0133" y="4348904"/>
                        <a:ext cx="4663981" cy="7001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Freeform 89"/>
          <p:cNvSpPr>
            <a:spLocks/>
          </p:cNvSpPr>
          <p:nvPr/>
        </p:nvSpPr>
        <p:spPr bwMode="auto">
          <a:xfrm rot="7298597">
            <a:off x="2507121" y="2449054"/>
            <a:ext cx="167359" cy="25489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2" y="45"/>
              </a:cxn>
              <a:cxn ang="0">
                <a:pos x="184" y="111"/>
              </a:cxn>
              <a:cxn ang="0">
                <a:pos x="244" y="212"/>
              </a:cxn>
              <a:cxn ang="0">
                <a:pos x="255" y="321"/>
              </a:cxn>
            </a:cxnLst>
            <a:rect l="0" t="0" r="r" b="b"/>
            <a:pathLst>
              <a:path w="256" h="321">
                <a:moveTo>
                  <a:pt x="0" y="0"/>
                </a:moveTo>
                <a:cubicBezTo>
                  <a:pt x="17" y="7"/>
                  <a:pt x="71" y="26"/>
                  <a:pt x="102" y="45"/>
                </a:cubicBezTo>
                <a:cubicBezTo>
                  <a:pt x="134" y="64"/>
                  <a:pt x="161" y="83"/>
                  <a:pt x="184" y="111"/>
                </a:cubicBezTo>
                <a:cubicBezTo>
                  <a:pt x="208" y="139"/>
                  <a:pt x="232" y="177"/>
                  <a:pt x="244" y="212"/>
                </a:cubicBezTo>
                <a:cubicBezTo>
                  <a:pt x="256" y="247"/>
                  <a:pt x="253" y="298"/>
                  <a:pt x="255" y="32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5" name="Freeform 89"/>
          <p:cNvSpPr>
            <a:spLocks/>
          </p:cNvSpPr>
          <p:nvPr/>
        </p:nvSpPr>
        <p:spPr bwMode="auto">
          <a:xfrm rot="7298597">
            <a:off x="2202321" y="2372853"/>
            <a:ext cx="167359" cy="25489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2" y="45"/>
              </a:cxn>
              <a:cxn ang="0">
                <a:pos x="184" y="111"/>
              </a:cxn>
              <a:cxn ang="0">
                <a:pos x="244" y="212"/>
              </a:cxn>
              <a:cxn ang="0">
                <a:pos x="255" y="321"/>
              </a:cxn>
            </a:cxnLst>
            <a:rect l="0" t="0" r="r" b="b"/>
            <a:pathLst>
              <a:path w="256" h="321">
                <a:moveTo>
                  <a:pt x="0" y="0"/>
                </a:moveTo>
                <a:cubicBezTo>
                  <a:pt x="17" y="7"/>
                  <a:pt x="71" y="26"/>
                  <a:pt x="102" y="45"/>
                </a:cubicBezTo>
                <a:cubicBezTo>
                  <a:pt x="134" y="64"/>
                  <a:pt x="161" y="83"/>
                  <a:pt x="184" y="111"/>
                </a:cubicBezTo>
                <a:cubicBezTo>
                  <a:pt x="208" y="139"/>
                  <a:pt x="232" y="177"/>
                  <a:pt x="244" y="212"/>
                </a:cubicBezTo>
                <a:cubicBezTo>
                  <a:pt x="256" y="247"/>
                  <a:pt x="253" y="298"/>
                  <a:pt x="255" y="32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" name="Прямоугольник 45"/>
          <p:cNvSpPr>
            <a:spLocks noChangeArrowheads="1"/>
          </p:cNvSpPr>
          <p:nvPr/>
        </p:nvSpPr>
        <p:spPr bwMode="auto">
          <a:xfrm>
            <a:off x="554590" y="0"/>
            <a:ext cx="8061325" cy="521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alt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Повторение теории</a:t>
            </a:r>
            <a:endParaRPr lang="ru-RU" altLang="ru-RU" sz="2800" b="1" i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undefine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2029" y="1631852"/>
            <a:ext cx="3493479" cy="3350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821574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 18.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угол C величиной 83° вписана окружность, которая касается сторон угла в точках A и B,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точка O — центр окружности. Найдите угол AOB.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дайте в градусах.</a:t>
            </a:r>
          </a:p>
        </p:txBody>
      </p:sp>
      <p:sp>
        <p:nvSpPr>
          <p:cNvPr id="4" name="Прямоугольник 22"/>
          <p:cNvSpPr>
            <a:spLocks noChangeArrowheads="1"/>
          </p:cNvSpPr>
          <p:nvPr/>
        </p:nvSpPr>
        <p:spPr bwMode="auto">
          <a:xfrm>
            <a:off x="6290606" y="5368209"/>
            <a:ext cx="2488912" cy="55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>
                <a:solidFill>
                  <a:srgbClr val="FF0000"/>
                </a:solidFill>
                <a:latin typeface="Cambria" pitchFamily="18" charset="0"/>
              </a:rPr>
              <a:t>Ответ: </a:t>
            </a: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97</a:t>
            </a:r>
            <a:endParaRPr lang="ru-RU" altLang="ru-RU" sz="2800" i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8" name="Дуга 7"/>
          <p:cNvSpPr/>
          <p:nvPr/>
        </p:nvSpPr>
        <p:spPr bwMode="auto">
          <a:xfrm rot="8664960" flipH="1">
            <a:off x="76884" y="3912874"/>
            <a:ext cx="1065435" cy="926700"/>
          </a:xfrm>
          <a:prstGeom prst="arc">
            <a:avLst>
              <a:gd name="adj1" fmla="val 19436475"/>
              <a:gd name="adj2" fmla="val 2081242"/>
            </a:avLst>
          </a:prstGeom>
          <a:noFill/>
          <a:ln w="254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31573" y="3689412"/>
            <a:ext cx="615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83°</a:t>
            </a:r>
            <a:endParaRPr lang="ru-RU" sz="2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08626" y="4074939"/>
            <a:ext cx="309489" cy="3012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 rot="1126144">
            <a:off x="1211934" y="2590417"/>
            <a:ext cx="270789" cy="2735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004606" y="1586641"/>
            <a:ext cx="50573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Решение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Радиус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окружности перпендикулярен касательной в точке касания, поэтому углы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CAO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и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OBC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равны 90°. </a:t>
            </a:r>
            <a:endParaRPr lang="ru-RU" sz="2400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90072" y="4244368"/>
            <a:ext cx="5486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times new roman"/>
              </a:rPr>
              <a:t>∠</a:t>
            </a:r>
            <a:r>
              <a:rPr lang="en-US" sz="2400" i="1" dirty="0">
                <a:solidFill>
                  <a:srgbClr val="000000"/>
                </a:solidFill>
                <a:latin typeface="times new roman"/>
              </a:rPr>
              <a:t>AOB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 = 360° −∠</a:t>
            </a:r>
            <a:r>
              <a:rPr lang="en-US" sz="2400" i="1" dirty="0">
                <a:solidFill>
                  <a:srgbClr val="000000"/>
                </a:solidFill>
                <a:latin typeface="times new roman"/>
              </a:rPr>
              <a:t>CAO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 − ∠</a:t>
            </a:r>
            <a:r>
              <a:rPr lang="en-US" sz="2400" i="1" dirty="0">
                <a:solidFill>
                  <a:srgbClr val="000000"/>
                </a:solidFill>
                <a:latin typeface="times new roman"/>
              </a:rPr>
              <a:t>OBC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 − 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</a:rPr>
              <a:t>∠</a:t>
            </a:r>
            <a:r>
              <a:rPr lang="en-US" sz="2400" i="1" dirty="0" smtClean="0">
                <a:solidFill>
                  <a:srgbClr val="000000"/>
                </a:solidFill>
                <a:latin typeface="times new roman"/>
              </a:rPr>
              <a:t>ACB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 </a:t>
            </a:r>
            <a:endParaRPr lang="ru-RU" sz="2400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/>
              </a:rPr>
              <a:t>=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 360° − 90° − 90° − 83° = 97°.</a:t>
            </a:r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004606" y="3509827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/>
              </a:rPr>
              <a:t>Сумма углов четырёхугольника равна 360°, откуда: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29252" y="2900292"/>
            <a:ext cx="364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380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10" grpId="0"/>
      <p:bldP spid="17" grpId="0" animBg="1"/>
      <p:bldP spid="18" grpId="0" animBg="1"/>
      <p:bldP spid="9" grpId="0"/>
      <p:bldP spid="11" grpId="0"/>
      <p:bldP spid="2" grpId="0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1"/>
          <p:cNvSpPr>
            <a:spLocks noChangeArrowheads="1"/>
          </p:cNvSpPr>
          <p:nvPr/>
        </p:nvSpPr>
        <p:spPr bwMode="auto">
          <a:xfrm>
            <a:off x="-1" y="0"/>
            <a:ext cx="784274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19.</a:t>
            </a: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1430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 ABC вписан в окружность с центром в точке O. Найдите градусную меру угла C треугольника ABC, если угол AOB равен 115</a:t>
            </a:r>
            <a:r>
              <a:rPr lang="ru-RU" sz="2400" b="1" dirty="0" smtClean="0">
                <a:solidFill>
                  <a:srgbClr val="1430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°.</a:t>
            </a: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86698" y="5347214"/>
            <a:ext cx="2134239" cy="553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Ответ: 57,5</a:t>
            </a:r>
          </a:p>
        </p:txBody>
      </p:sp>
      <p:pic>
        <p:nvPicPr>
          <p:cNvPr id="61442" name="Picture 2" descr="https://math-oge.sdamgia.ru/get_file?id=16038&amp;png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86" y="1413483"/>
            <a:ext cx="2643054" cy="246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76951" y="1460662"/>
            <a:ext cx="573258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Решение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Угол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ACB − вписанный угол, он равен половине центрального угла, опирающегося на ту же дугу. </a:t>
            </a:r>
          </a:p>
        </p:txBody>
      </p:sp>
      <p:pic>
        <p:nvPicPr>
          <p:cNvPr id="61444" name="Picture 4" descr="https://oge.sdamgia.ru/formula/3e/3eb31e4d71846602142647be0910afa9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115" y="3156725"/>
            <a:ext cx="3621057" cy="773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Дуга 7"/>
          <p:cNvSpPr/>
          <p:nvPr/>
        </p:nvSpPr>
        <p:spPr bwMode="auto">
          <a:xfrm rot="16200000" flipH="1">
            <a:off x="983096" y="2066396"/>
            <a:ext cx="1065435" cy="926700"/>
          </a:xfrm>
          <a:prstGeom prst="arc">
            <a:avLst>
              <a:gd name="adj1" fmla="val 19436475"/>
              <a:gd name="adj2" fmla="val 2081242"/>
            </a:avLst>
          </a:prstGeom>
          <a:noFill/>
          <a:ln w="254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39428" y="2925892"/>
            <a:ext cx="7527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115°</a:t>
            </a:r>
            <a:endParaRPr lang="ru-RU" sz="2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49471" y="1950991"/>
            <a:ext cx="364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7503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  <p:bldP spid="8" grpId="0" animBg="1"/>
      <p:bldP spid="9" grpId="0"/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28"/>
            <a:ext cx="85930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 20.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Сторона AC треугольника ABC содержит центр описанной около него окружности. Найдите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,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. Ответ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дайте в градусах.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22"/>
          <p:cNvSpPr>
            <a:spLocks noChangeArrowheads="1"/>
          </p:cNvSpPr>
          <p:nvPr/>
        </p:nvSpPr>
        <p:spPr bwMode="auto">
          <a:xfrm>
            <a:off x="6290606" y="5368209"/>
            <a:ext cx="2488912" cy="55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>
                <a:solidFill>
                  <a:srgbClr val="FF0000"/>
                </a:solidFill>
                <a:latin typeface="Cambria" pitchFamily="18" charset="0"/>
              </a:rPr>
              <a:t>Ответ: </a:t>
            </a: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15</a:t>
            </a:r>
            <a:endParaRPr lang="ru-RU" altLang="ru-RU" sz="2800" i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47109" name="Picture 5" descr="https://math-oge.sdamgia.ru/get_file?id=16039&amp;png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72" y="1607945"/>
            <a:ext cx="2670190" cy="2158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Дуга 11"/>
          <p:cNvSpPr/>
          <p:nvPr/>
        </p:nvSpPr>
        <p:spPr bwMode="auto">
          <a:xfrm rot="499433" flipH="1">
            <a:off x="1925112" y="2444748"/>
            <a:ext cx="568592" cy="515674"/>
          </a:xfrm>
          <a:prstGeom prst="arc">
            <a:avLst>
              <a:gd name="adj1" fmla="val 19436475"/>
              <a:gd name="adj2" fmla="val 555966"/>
            </a:avLst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78752" y="2299870"/>
            <a:ext cx="182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Дуга 13"/>
          <p:cNvSpPr/>
          <p:nvPr/>
        </p:nvSpPr>
        <p:spPr bwMode="auto">
          <a:xfrm rot="11089517" flipH="1">
            <a:off x="-313052" y="2383970"/>
            <a:ext cx="1050181" cy="627733"/>
          </a:xfrm>
          <a:prstGeom prst="arc">
            <a:avLst>
              <a:gd name="adj1" fmla="val 331284"/>
              <a:gd name="adj2" fmla="val 2578058"/>
            </a:avLst>
          </a:prstGeom>
          <a:noFill/>
          <a:ln w="3492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3302" y="2254480"/>
            <a:ext cx="615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75°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729809" y="2075496"/>
            <a:ext cx="228424" cy="10639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958233" y="1992543"/>
            <a:ext cx="79513" cy="16590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3013052" y="1434980"/>
                <a:ext cx="5908210" cy="26776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Решение.</a:t>
                </a:r>
              </a:p>
              <a:p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Сторона AC треугольника ABC содержит центр описанной около него 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окружности</a:t>
                </a:r>
                <a14:m>
                  <m:oMath xmlns:m="http://schemas.openxmlformats.org/officeDocument/2006/math">
                    <m:r>
                      <a:rPr lang="ru-RU" sz="24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⟹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 — диаметр 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окружности. </a:t>
                </a:r>
                <a:endParaRPr lang="ru-RU" sz="2400" i="1" dirty="0" smtClean="0"/>
              </a:p>
              <a:p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∠АВС</m:t>
                    </m:r>
                  </m:oMath>
                </a14:m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вписанный и опирается на полуокружность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 </a:t>
                </a:r>
                <a14:m>
                  <m:oMath xmlns:m="http://schemas.openxmlformats.org/officeDocument/2006/math">
                    <m:r>
                      <a:rPr lang="ru-RU" sz="24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⟹</m:t>
                    </m:r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r>
                  <a:rPr lang="ru-RU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∠АВС </a:t>
                </a:r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90°</a:t>
                </a:r>
                <a14:m>
                  <m:oMath xmlns:m="http://schemas.openxmlformats.org/officeDocument/2006/math">
                    <m:r>
                      <a:rPr lang="ru-RU" sz="24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⟹</m:t>
                    </m:r>
                  </m:oMath>
                </a14:m>
                <a:endParaRPr lang="ru-RU" sz="2400" dirty="0" smtClean="0">
                  <a:latin typeface="Times New Roman" panose="02020603050405020304" pitchFamily="18" charset="0"/>
                  <a:ea typeface="Cambria Math"/>
                  <a:cs typeface="Times New Roman" panose="02020603050405020304" pitchFamily="18" charset="0"/>
                </a:endParaRPr>
              </a:p>
              <a:p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Треугольник АВС - прямоугольный.  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3052" y="1434980"/>
                <a:ext cx="5908210" cy="2677656"/>
              </a:xfrm>
              <a:prstGeom prst="rect">
                <a:avLst/>
              </a:prstGeom>
              <a:blipFill rotWithShape="1">
                <a:blip r:embed="rId3"/>
                <a:stretch>
                  <a:fillRect l="-1548" t="-1818" b="-40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7106" name="Picture 2" descr="https://oge.sdamgia.ru/formula/5a/5a86125d4f3e448c7a802f1d665761f1p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605" y="478551"/>
            <a:ext cx="390881" cy="25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07" name="Picture 3" descr="https://oge.sdamgia.ru/formula/8c/8c3b23dc36ee9d2da8eea1355e4099d6p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93" y="785996"/>
            <a:ext cx="1124094" cy="292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Дуга 19"/>
          <p:cNvSpPr/>
          <p:nvPr/>
        </p:nvSpPr>
        <p:spPr bwMode="auto">
          <a:xfrm rot="11089517" flipH="1">
            <a:off x="-363007" y="2449365"/>
            <a:ext cx="1050181" cy="627733"/>
          </a:xfrm>
          <a:prstGeom prst="arc">
            <a:avLst>
              <a:gd name="adj1" fmla="val 609613"/>
              <a:gd name="adj2" fmla="val 2578058"/>
            </a:avLst>
          </a:prstGeom>
          <a:noFill/>
          <a:ln w="3492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7111" name="Picture 7" descr="https://oge.sdamgia.ru/formula/e1/e102acb32c1a9c008db579e2a946e8b0p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345" y="4809818"/>
            <a:ext cx="4276521" cy="31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13052" y="3961611"/>
            <a:ext cx="59082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Сумма острых углов прямоугольного треугольника равна 90°.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Значит,</a:t>
            </a:r>
          </a:p>
        </p:txBody>
      </p:sp>
    </p:spTree>
    <p:extLst>
      <p:ext uri="{BB962C8B-B14F-4D97-AF65-F5344CB8AC3E}">
        <p14:creationId xmlns:p14="http://schemas.microsoft.com/office/powerpoint/2010/main" val="3611103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 animBg="1"/>
      <p:bldP spid="15" grpId="0"/>
      <p:bldP spid="14" grpId="0" animBg="1"/>
      <p:bldP spid="16" grpId="0"/>
      <p:bldP spid="6" grpId="0"/>
      <p:bldP spid="20" grpId="0" animBg="1"/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https://math-oge.sdamgia.ru/get_file?id=16041&amp;png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622" y="1330010"/>
            <a:ext cx="3253980" cy="2696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2" y="0"/>
            <a:ext cx="85930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 21.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окружности, описанной около треугольника 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ABC, лежит на стороне AB. Найдите угол ABC, если угол BAC равен 44°. Ответ дайте в градусах.</a:t>
            </a:r>
          </a:p>
        </p:txBody>
      </p:sp>
      <p:sp>
        <p:nvSpPr>
          <p:cNvPr id="4" name="Прямоугольник 22"/>
          <p:cNvSpPr>
            <a:spLocks noChangeArrowheads="1"/>
          </p:cNvSpPr>
          <p:nvPr/>
        </p:nvSpPr>
        <p:spPr bwMode="auto">
          <a:xfrm>
            <a:off x="6290606" y="5368209"/>
            <a:ext cx="2488912" cy="55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>
                <a:solidFill>
                  <a:srgbClr val="FF0000"/>
                </a:solidFill>
                <a:latin typeface="Cambria" pitchFamily="18" charset="0"/>
              </a:rPr>
              <a:t>Ответ: </a:t>
            </a: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46</a:t>
            </a:r>
            <a:endParaRPr lang="ru-RU" altLang="ru-RU" sz="2800" i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12" name="Дуга 11"/>
          <p:cNvSpPr/>
          <p:nvPr/>
        </p:nvSpPr>
        <p:spPr bwMode="auto">
          <a:xfrm rot="499433" flipH="1">
            <a:off x="2545062" y="2420249"/>
            <a:ext cx="568592" cy="515674"/>
          </a:xfrm>
          <a:prstGeom prst="arc">
            <a:avLst>
              <a:gd name="adj1" fmla="val 17841952"/>
              <a:gd name="adj2" fmla="val 555966"/>
            </a:avLst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61451" y="2223941"/>
            <a:ext cx="182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Дуга 13"/>
          <p:cNvSpPr/>
          <p:nvPr/>
        </p:nvSpPr>
        <p:spPr bwMode="auto">
          <a:xfrm rot="10374778" flipH="1">
            <a:off x="-228601" y="2514158"/>
            <a:ext cx="1050181" cy="627733"/>
          </a:xfrm>
          <a:prstGeom prst="arc">
            <a:avLst>
              <a:gd name="adj1" fmla="val 259805"/>
              <a:gd name="adj2" fmla="val 1738424"/>
            </a:avLst>
          </a:prstGeom>
          <a:noFill/>
          <a:ln w="3492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5029" y="2285496"/>
            <a:ext cx="615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44°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2242268" y="2071984"/>
            <a:ext cx="317051" cy="15812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 flipV="1">
            <a:off x="2086055" y="1913859"/>
            <a:ext cx="147720" cy="316249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3770144" y="1434980"/>
            <a:ext cx="504092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если центр описанной окружности лежит на стороне треугольника, то угол напротив этой стороны — прямой. Таким образом, угол  равен 90°. Таким образом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Дуга 12"/>
          <p:cNvSpPr/>
          <p:nvPr/>
        </p:nvSpPr>
        <p:spPr bwMode="auto">
          <a:xfrm rot="11089517" flipH="1">
            <a:off x="-179693" y="2433569"/>
            <a:ext cx="1050181" cy="627733"/>
          </a:xfrm>
          <a:prstGeom prst="arc">
            <a:avLst>
              <a:gd name="adj1" fmla="val 375935"/>
              <a:gd name="adj2" fmla="val 2578058"/>
            </a:avLst>
          </a:prstGeom>
          <a:noFill/>
          <a:ln w="3492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7106" name="Picture 2" descr="https://oge.sdamgia.ru/formula/7e/7e5164f9620498a5fb27908435a2f600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220" y="3878915"/>
            <a:ext cx="3906000" cy="29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9944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 animBg="1"/>
      <p:bldP spid="15" grpId="0"/>
      <p:bldP spid="14" grpId="0" animBg="1"/>
      <p:bldP spid="16" grpId="0"/>
      <p:bldP spid="6" grpId="0"/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821574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 22. </a:t>
            </a:r>
            <a:r>
              <a:rPr lang="ru-RU" sz="2400" b="1" dirty="0" smtClean="0">
                <a:solidFill>
                  <a:srgbClr val="1430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окружности отмечены точки A и B так, что меньшая дуга AB равна 72°. Прямая BC касается окружности в точке B так, что угол ABC острый. </a:t>
            </a:r>
          </a:p>
          <a:p>
            <a:r>
              <a:rPr lang="ru-RU" sz="2400" b="1" dirty="0" smtClean="0">
                <a:solidFill>
                  <a:srgbClr val="1430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угол ABC. Ответ дайте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градусах.</a:t>
            </a:r>
            <a:endParaRPr lang="ru-RU" sz="2400" b="1" dirty="0" smtClean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22"/>
          <p:cNvSpPr>
            <a:spLocks noChangeArrowheads="1"/>
          </p:cNvSpPr>
          <p:nvPr/>
        </p:nvSpPr>
        <p:spPr bwMode="auto">
          <a:xfrm>
            <a:off x="6108134" y="5802330"/>
            <a:ext cx="2488912" cy="55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>
                <a:solidFill>
                  <a:srgbClr val="FF0000"/>
                </a:solidFill>
                <a:latin typeface="Cambria" pitchFamily="18" charset="0"/>
              </a:rPr>
              <a:t>Ответ: </a:t>
            </a: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36</a:t>
            </a:r>
            <a:endParaRPr lang="ru-RU" altLang="ru-RU" sz="2800" i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13" name="Рисунок 12" descr="undefine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9189" y="1667630"/>
            <a:ext cx="2591580" cy="2705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22976" y="1667631"/>
            <a:ext cx="55484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точка O — центр окружности.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1441938" y="2776074"/>
            <a:ext cx="46893" cy="45719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13193" y="2498424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1488831" y="2168770"/>
            <a:ext cx="902676" cy="65302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474331" y="2798934"/>
            <a:ext cx="0" cy="115416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AutoShape 2" descr="https://oge.sdamgia.ru/formula/svg/42/42cec8c9bc99a3ec3928bb4dd7e75099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7108" name="Picture 4" descr="https://oge.sdamgia.ru/formula/42/42cec8c9bc99a3ec3928bb4dd7e75099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1323" y="3975955"/>
            <a:ext cx="4469514" cy="665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3058853" y="4627878"/>
            <a:ext cx="63110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/>
              </a:rPr>
              <a:t>Таким образом, поскольку угол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OBC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прямой,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то угол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ABC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=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90° − 54° = 36°.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226868" y="3518935"/>
            <a:ext cx="56739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 AOB — равнобедренный. Значит,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256650" y="2433690"/>
            <a:ext cx="570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 AOB — центральный и равен дуге, на которую опирается. Значит, угол AOB равен 72°.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6" grpId="0" animBg="1"/>
      <p:bldP spid="8" grpId="0"/>
      <p:bldP spid="14" grpId="0"/>
      <p:bldP spid="15" grpId="0"/>
      <p:bldP spid="2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821574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 22. </a:t>
            </a:r>
            <a:r>
              <a:rPr lang="ru-RU" sz="2400" b="1" dirty="0" smtClean="0">
                <a:solidFill>
                  <a:srgbClr val="1430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окружности отмечены точки A и B так, что меньшая дуга AB равна 72°. Прямая BC касается окружности в точке B так, что угол ABC острый. </a:t>
            </a:r>
          </a:p>
          <a:p>
            <a:r>
              <a:rPr lang="ru-RU" sz="2400" b="1" dirty="0" smtClean="0">
                <a:solidFill>
                  <a:srgbClr val="1430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угол ABC. Ответ дайте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градусах.</a:t>
            </a:r>
            <a:endParaRPr lang="ru-RU" sz="2400" b="1" dirty="0" smtClean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22"/>
          <p:cNvSpPr>
            <a:spLocks noChangeArrowheads="1"/>
          </p:cNvSpPr>
          <p:nvPr/>
        </p:nvSpPr>
        <p:spPr bwMode="auto">
          <a:xfrm>
            <a:off x="6108134" y="5502362"/>
            <a:ext cx="2488912" cy="55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altLang="ru-RU" sz="2800" i="1" dirty="0">
                <a:solidFill>
                  <a:srgbClr val="FF0000"/>
                </a:solidFill>
                <a:latin typeface="Cambria" pitchFamily="18" charset="0"/>
              </a:rPr>
              <a:t>Ответ: </a:t>
            </a:r>
            <a:r>
              <a:rPr lang="ru-RU" altLang="ru-RU" sz="2800" i="1" dirty="0" smtClean="0">
                <a:solidFill>
                  <a:srgbClr val="FF0000"/>
                </a:solidFill>
                <a:latin typeface="Cambria" pitchFamily="18" charset="0"/>
              </a:rPr>
              <a:t>36</a:t>
            </a:r>
            <a:endParaRPr lang="ru-RU" altLang="ru-RU" sz="2800" i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13" name="Рисунок 12" descr="undefine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9189" y="1667631"/>
            <a:ext cx="2223390" cy="2407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22976" y="1667631"/>
            <a:ext cx="554848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Угол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касательной и хордой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равен половине угловой величины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дуги, заключенной между ними.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3317069" y="3237290"/>
                <a:ext cx="4611583" cy="10157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  <a:ea typeface="Calibri"/>
                          <a:cs typeface="Times New Roman"/>
                        </a:rPr>
                        <m:t>∠АВС= </m:t>
                      </m:r>
                      <m:f>
                        <m:fPr>
                          <m:ctrlPr>
                            <a:rPr lang="ru-RU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ru-RU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1</m:t>
                          </m:r>
                        </m:num>
                        <m:den>
                          <m:r>
                            <a:rPr lang="ru-RU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2</m:t>
                          </m:r>
                        </m:den>
                      </m:f>
                      <m:r>
                        <a:rPr lang="ru-RU" sz="24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∪АВ= </m:t>
                      </m:r>
                      <m:f>
                        <m:fPr>
                          <m:ctrlPr>
                            <a:rPr lang="ru-RU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ru-RU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1</m:t>
                          </m:r>
                        </m:num>
                        <m:den>
                          <m:r>
                            <a:rPr lang="ru-RU" sz="24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2</m:t>
                          </m:r>
                        </m:den>
                      </m:f>
                      <m:r>
                        <a:rPr lang="ru-RU" sz="24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 ⋅</m:t>
                      </m:r>
                      <m:r>
                        <a:rPr lang="ru-RU" sz="2400" b="0" i="1" smtClean="0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7</m:t>
                      </m:r>
                      <m:r>
                        <a:rPr lang="ru-RU" sz="24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2°=</m:t>
                      </m:r>
                      <m:r>
                        <a:rPr lang="ru-RU" sz="2400" b="0" i="1" smtClean="0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3</m:t>
                      </m:r>
                      <m:r>
                        <a:rPr lang="ru-RU" sz="24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6°</m:t>
                      </m:r>
                    </m:oMath>
                  </m:oMathPara>
                </a14:m>
                <a:endParaRPr lang="ru-RU" sz="24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7069" y="3237290"/>
                <a:ext cx="4611583" cy="101579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4064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5519738" y="1676400"/>
            <a:ext cx="2711450" cy="3846513"/>
            <a:chOff x="3477" y="1680"/>
            <a:chExt cx="1708" cy="2423"/>
          </a:xfrm>
        </p:grpSpPr>
        <p:sp>
          <p:nvSpPr>
            <p:cNvPr id="336943" name="Freeform 47"/>
            <p:cNvSpPr>
              <a:spLocks/>
            </p:cNvSpPr>
            <p:nvPr/>
          </p:nvSpPr>
          <p:spPr bwMode="auto">
            <a:xfrm>
              <a:off x="4048" y="1968"/>
              <a:ext cx="624" cy="840"/>
            </a:xfrm>
            <a:custGeom>
              <a:avLst/>
              <a:gdLst/>
              <a:ahLst/>
              <a:cxnLst>
                <a:cxn ang="0">
                  <a:pos x="64" y="632"/>
                </a:cxn>
                <a:cxn ang="0">
                  <a:pos x="336" y="0"/>
                </a:cxn>
                <a:cxn ang="0">
                  <a:pos x="624" y="760"/>
                </a:cxn>
                <a:cxn ang="0">
                  <a:pos x="624" y="744"/>
                </a:cxn>
                <a:cxn ang="0">
                  <a:pos x="416" y="728"/>
                </a:cxn>
                <a:cxn ang="0">
                  <a:pos x="320" y="840"/>
                </a:cxn>
                <a:cxn ang="0">
                  <a:pos x="192" y="824"/>
                </a:cxn>
                <a:cxn ang="0">
                  <a:pos x="16" y="776"/>
                </a:cxn>
                <a:cxn ang="0">
                  <a:pos x="0" y="808"/>
                </a:cxn>
              </a:cxnLst>
              <a:rect l="0" t="0" r="r" b="b"/>
              <a:pathLst>
                <a:path w="624" h="840">
                  <a:moveTo>
                    <a:pt x="64" y="632"/>
                  </a:moveTo>
                  <a:lnTo>
                    <a:pt x="336" y="0"/>
                  </a:lnTo>
                  <a:lnTo>
                    <a:pt x="624" y="760"/>
                  </a:lnTo>
                  <a:lnTo>
                    <a:pt x="624" y="744"/>
                  </a:lnTo>
                  <a:lnTo>
                    <a:pt x="416" y="728"/>
                  </a:lnTo>
                  <a:lnTo>
                    <a:pt x="320" y="840"/>
                  </a:lnTo>
                  <a:lnTo>
                    <a:pt x="192" y="824"/>
                  </a:lnTo>
                  <a:lnTo>
                    <a:pt x="16" y="776"/>
                  </a:lnTo>
                  <a:lnTo>
                    <a:pt x="0" y="808"/>
                  </a:lnTo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6934" name="Freeform 38"/>
            <p:cNvSpPr>
              <a:spLocks/>
            </p:cNvSpPr>
            <p:nvPr/>
          </p:nvSpPr>
          <p:spPr bwMode="auto">
            <a:xfrm>
              <a:off x="3670" y="1960"/>
              <a:ext cx="1362" cy="1819"/>
            </a:xfrm>
            <a:custGeom>
              <a:avLst/>
              <a:gdLst/>
              <a:ahLst/>
              <a:cxnLst>
                <a:cxn ang="0">
                  <a:pos x="0" y="1819"/>
                </a:cxn>
                <a:cxn ang="0">
                  <a:pos x="698" y="0"/>
                </a:cxn>
                <a:cxn ang="0">
                  <a:pos x="1362" y="1638"/>
                </a:cxn>
              </a:cxnLst>
              <a:rect l="0" t="0" r="r" b="b"/>
              <a:pathLst>
                <a:path w="1362" h="1819">
                  <a:moveTo>
                    <a:pt x="0" y="1819"/>
                  </a:moveTo>
                  <a:lnTo>
                    <a:pt x="698" y="0"/>
                  </a:lnTo>
                  <a:lnTo>
                    <a:pt x="1362" y="1638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6939" name="Text Box 43"/>
            <p:cNvSpPr txBox="1">
              <a:spLocks noChangeArrowheads="1"/>
            </p:cNvSpPr>
            <p:nvPr/>
          </p:nvSpPr>
          <p:spPr bwMode="auto">
            <a:xfrm>
              <a:off x="3477" y="3815"/>
              <a:ext cx="1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А</a:t>
              </a:r>
            </a:p>
          </p:txBody>
        </p:sp>
        <p:sp>
          <p:nvSpPr>
            <p:cNvPr id="336940" name="Text Box 44"/>
            <p:cNvSpPr txBox="1">
              <a:spLocks noChangeArrowheads="1"/>
            </p:cNvSpPr>
            <p:nvPr/>
          </p:nvSpPr>
          <p:spPr bwMode="auto">
            <a:xfrm>
              <a:off x="4996" y="3597"/>
              <a:ext cx="1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В</a:t>
              </a:r>
            </a:p>
          </p:txBody>
        </p:sp>
        <p:sp>
          <p:nvSpPr>
            <p:cNvPr id="336946" name="Text Box 50"/>
            <p:cNvSpPr txBox="1">
              <a:spLocks noChangeArrowheads="1"/>
            </p:cNvSpPr>
            <p:nvPr/>
          </p:nvSpPr>
          <p:spPr bwMode="auto">
            <a:xfrm>
              <a:off x="4272" y="1680"/>
              <a:ext cx="1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С</a:t>
              </a:r>
            </a:p>
          </p:txBody>
        </p:sp>
      </p:grpSp>
      <p:grpSp>
        <p:nvGrpSpPr>
          <p:cNvPr id="3" name="Group 49"/>
          <p:cNvGrpSpPr>
            <a:grpSpLocks/>
          </p:cNvGrpSpPr>
          <p:nvPr/>
        </p:nvGrpSpPr>
        <p:grpSpPr bwMode="auto">
          <a:xfrm>
            <a:off x="1023938" y="3324225"/>
            <a:ext cx="2711450" cy="1893888"/>
            <a:chOff x="645" y="2094"/>
            <a:chExt cx="1708" cy="1193"/>
          </a:xfrm>
        </p:grpSpPr>
        <p:sp>
          <p:nvSpPr>
            <p:cNvPr id="336942" name="Freeform 46"/>
            <p:cNvSpPr>
              <a:spLocks/>
            </p:cNvSpPr>
            <p:nvPr/>
          </p:nvSpPr>
          <p:spPr bwMode="auto">
            <a:xfrm>
              <a:off x="1008" y="2104"/>
              <a:ext cx="912" cy="728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400" y="0"/>
                </a:cxn>
                <a:cxn ang="0">
                  <a:pos x="912" y="440"/>
                </a:cxn>
                <a:cxn ang="0">
                  <a:pos x="768" y="584"/>
                </a:cxn>
                <a:cxn ang="0">
                  <a:pos x="480" y="728"/>
                </a:cxn>
                <a:cxn ang="0">
                  <a:pos x="192" y="728"/>
                </a:cxn>
                <a:cxn ang="0">
                  <a:pos x="96" y="632"/>
                </a:cxn>
                <a:cxn ang="0">
                  <a:pos x="0" y="632"/>
                </a:cxn>
              </a:cxnLst>
              <a:rect l="0" t="0" r="r" b="b"/>
              <a:pathLst>
                <a:path w="912" h="728">
                  <a:moveTo>
                    <a:pt x="0" y="584"/>
                  </a:moveTo>
                  <a:lnTo>
                    <a:pt x="400" y="0"/>
                  </a:lnTo>
                  <a:lnTo>
                    <a:pt x="912" y="440"/>
                  </a:lnTo>
                  <a:lnTo>
                    <a:pt x="768" y="584"/>
                  </a:lnTo>
                  <a:lnTo>
                    <a:pt x="480" y="728"/>
                  </a:lnTo>
                  <a:lnTo>
                    <a:pt x="192" y="728"/>
                  </a:lnTo>
                  <a:lnTo>
                    <a:pt x="96" y="632"/>
                  </a:lnTo>
                  <a:lnTo>
                    <a:pt x="0" y="632"/>
                  </a:lnTo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6926" name="Freeform 30"/>
            <p:cNvSpPr>
              <a:spLocks/>
            </p:cNvSpPr>
            <p:nvPr/>
          </p:nvSpPr>
          <p:spPr bwMode="auto">
            <a:xfrm>
              <a:off x="838" y="2094"/>
              <a:ext cx="1362" cy="869"/>
            </a:xfrm>
            <a:custGeom>
              <a:avLst/>
              <a:gdLst/>
              <a:ahLst/>
              <a:cxnLst>
                <a:cxn ang="0">
                  <a:pos x="0" y="1152"/>
                </a:cxn>
                <a:cxn ang="0">
                  <a:pos x="752" y="0"/>
                </a:cxn>
                <a:cxn ang="0">
                  <a:pos x="1808" y="912"/>
                </a:cxn>
              </a:cxnLst>
              <a:rect l="0" t="0" r="r" b="b"/>
              <a:pathLst>
                <a:path w="1808" h="1152">
                  <a:moveTo>
                    <a:pt x="0" y="1152"/>
                  </a:moveTo>
                  <a:lnTo>
                    <a:pt x="752" y="0"/>
                  </a:lnTo>
                  <a:lnTo>
                    <a:pt x="1808" y="912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6913" name="Text Box 17"/>
            <p:cNvSpPr txBox="1">
              <a:spLocks noChangeArrowheads="1"/>
            </p:cNvSpPr>
            <p:nvPr/>
          </p:nvSpPr>
          <p:spPr bwMode="auto">
            <a:xfrm>
              <a:off x="645" y="2999"/>
              <a:ext cx="1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А</a:t>
              </a:r>
            </a:p>
          </p:txBody>
        </p:sp>
        <p:sp>
          <p:nvSpPr>
            <p:cNvPr id="336914" name="Text Box 18"/>
            <p:cNvSpPr txBox="1">
              <a:spLocks noChangeArrowheads="1"/>
            </p:cNvSpPr>
            <p:nvPr/>
          </p:nvSpPr>
          <p:spPr bwMode="auto">
            <a:xfrm>
              <a:off x="2164" y="2781"/>
              <a:ext cx="1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В</a:t>
              </a:r>
            </a:p>
          </p:txBody>
        </p:sp>
      </p:grp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609600" y="1828800"/>
            <a:ext cx="3216275" cy="3162300"/>
            <a:chOff x="518" y="960"/>
            <a:chExt cx="2688" cy="2640"/>
          </a:xfrm>
        </p:grpSpPr>
        <p:sp>
          <p:nvSpPr>
            <p:cNvPr id="336909" name="Oval 13"/>
            <p:cNvSpPr>
              <a:spLocks noChangeArrowheads="1"/>
            </p:cNvSpPr>
            <p:nvPr/>
          </p:nvSpPr>
          <p:spPr bwMode="auto">
            <a:xfrm>
              <a:off x="518" y="960"/>
              <a:ext cx="2688" cy="264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6910" name="Oval 14"/>
            <p:cNvSpPr>
              <a:spLocks noChangeArrowheads="1"/>
            </p:cNvSpPr>
            <p:nvPr/>
          </p:nvSpPr>
          <p:spPr bwMode="auto">
            <a:xfrm>
              <a:off x="1821" y="2198"/>
              <a:ext cx="82" cy="8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6911" name="Text Box 15"/>
            <p:cNvSpPr txBox="1">
              <a:spLocks noChangeArrowheads="1"/>
            </p:cNvSpPr>
            <p:nvPr/>
          </p:nvSpPr>
          <p:spPr bwMode="auto">
            <a:xfrm>
              <a:off x="1583" y="1920"/>
              <a:ext cx="352" cy="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О</a:t>
              </a:r>
            </a:p>
          </p:txBody>
        </p:sp>
      </p:grpSp>
      <p:grpSp>
        <p:nvGrpSpPr>
          <p:cNvPr id="6" name="Group 39"/>
          <p:cNvGrpSpPr>
            <a:grpSpLocks/>
          </p:cNvGrpSpPr>
          <p:nvPr/>
        </p:nvGrpSpPr>
        <p:grpSpPr bwMode="auto">
          <a:xfrm>
            <a:off x="5105400" y="2133600"/>
            <a:ext cx="3276600" cy="3162300"/>
            <a:chOff x="518" y="960"/>
            <a:chExt cx="2688" cy="2640"/>
          </a:xfrm>
        </p:grpSpPr>
        <p:sp>
          <p:nvSpPr>
            <p:cNvPr id="336936" name="Oval 40"/>
            <p:cNvSpPr>
              <a:spLocks noChangeArrowheads="1"/>
            </p:cNvSpPr>
            <p:nvPr/>
          </p:nvSpPr>
          <p:spPr bwMode="auto">
            <a:xfrm>
              <a:off x="518" y="960"/>
              <a:ext cx="2688" cy="264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6937" name="Oval 41"/>
            <p:cNvSpPr>
              <a:spLocks noChangeArrowheads="1"/>
            </p:cNvSpPr>
            <p:nvPr/>
          </p:nvSpPr>
          <p:spPr bwMode="auto">
            <a:xfrm>
              <a:off x="1821" y="2198"/>
              <a:ext cx="82" cy="8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6938" name="Text Box 42"/>
            <p:cNvSpPr txBox="1">
              <a:spLocks noChangeArrowheads="1"/>
            </p:cNvSpPr>
            <p:nvPr/>
          </p:nvSpPr>
          <p:spPr bwMode="auto">
            <a:xfrm>
              <a:off x="1583" y="1920"/>
              <a:ext cx="345" cy="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О</a:t>
              </a:r>
            </a:p>
          </p:txBody>
        </p:sp>
      </p:grpSp>
      <p:sp>
        <p:nvSpPr>
          <p:cNvPr id="336941" name="Oval 45"/>
          <p:cNvSpPr>
            <a:spLocks noChangeArrowheads="1"/>
          </p:cNvSpPr>
          <p:nvPr/>
        </p:nvSpPr>
        <p:spPr bwMode="auto">
          <a:xfrm>
            <a:off x="6858000" y="20574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6948" name="Oval 52"/>
          <p:cNvSpPr>
            <a:spLocks noChangeArrowheads="1"/>
          </p:cNvSpPr>
          <p:nvPr/>
        </p:nvSpPr>
        <p:spPr bwMode="auto">
          <a:xfrm>
            <a:off x="2133600" y="32766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6949" name="Text Box 53"/>
          <p:cNvSpPr txBox="1">
            <a:spLocks noChangeArrowheads="1"/>
          </p:cNvSpPr>
          <p:nvPr/>
        </p:nvSpPr>
        <p:spPr bwMode="auto">
          <a:xfrm>
            <a:off x="522844" y="1305580"/>
            <a:ext cx="3602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C00000"/>
                </a:solidFill>
                <a:latin typeface="+mj-lt"/>
              </a:rPr>
              <a:t>Центральный угол</a:t>
            </a:r>
          </a:p>
        </p:txBody>
      </p:sp>
      <p:sp>
        <p:nvSpPr>
          <p:cNvPr id="336950" name="Text Box 54"/>
          <p:cNvSpPr txBox="1">
            <a:spLocks noChangeArrowheads="1"/>
          </p:cNvSpPr>
          <p:nvPr/>
        </p:nvSpPr>
        <p:spPr bwMode="auto">
          <a:xfrm>
            <a:off x="5334000" y="1295400"/>
            <a:ext cx="3200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 dirty="0">
                <a:solidFill>
                  <a:srgbClr val="C00000"/>
                </a:solidFill>
                <a:latin typeface="+mj-lt"/>
              </a:rPr>
              <a:t>Вписанный угол</a:t>
            </a:r>
          </a:p>
        </p:txBody>
      </p:sp>
      <p:sp>
        <p:nvSpPr>
          <p:cNvPr id="336952" name="Text Box 56"/>
          <p:cNvSpPr txBox="1">
            <a:spLocks noChangeArrowheads="1"/>
          </p:cNvSpPr>
          <p:nvPr/>
        </p:nvSpPr>
        <p:spPr bwMode="auto">
          <a:xfrm>
            <a:off x="199636" y="5176838"/>
            <a:ext cx="442355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F2223"/>
                </a:solidFill>
                <a:latin typeface="+mj-lt"/>
              </a:rPr>
              <a:t>Угол, </a:t>
            </a:r>
            <a:r>
              <a:rPr lang="ru-RU" sz="2000" b="1" i="1" dirty="0" smtClean="0">
                <a:solidFill>
                  <a:srgbClr val="FF0000"/>
                </a:solidFill>
                <a:latin typeface="+mj-lt"/>
              </a:rPr>
              <a:t>вершина</a:t>
            </a:r>
            <a:r>
              <a:rPr lang="ru-RU" sz="2000" b="1" i="1" dirty="0" smtClean="0">
                <a:solidFill>
                  <a:srgbClr val="0F2223"/>
                </a:solidFill>
                <a:latin typeface="+mj-lt"/>
              </a:rPr>
              <a:t> которого лежит </a:t>
            </a:r>
            <a:r>
              <a:rPr lang="ru-RU" sz="2000" b="1" i="1" dirty="0">
                <a:solidFill>
                  <a:srgbClr val="FF0000"/>
                </a:solidFill>
                <a:latin typeface="+mj-lt"/>
              </a:rPr>
              <a:t>в центре </a:t>
            </a:r>
            <a:r>
              <a:rPr lang="ru-RU" sz="2000" b="1" i="1" dirty="0" smtClean="0">
                <a:solidFill>
                  <a:srgbClr val="0F2223"/>
                </a:solidFill>
                <a:latin typeface="+mj-lt"/>
              </a:rPr>
              <a:t>окружности, а </a:t>
            </a:r>
            <a:r>
              <a:rPr lang="ru-RU" sz="2000" b="1" i="1" dirty="0">
                <a:solidFill>
                  <a:srgbClr val="0F2223"/>
                </a:solidFill>
                <a:latin typeface="+mj-lt"/>
              </a:rPr>
              <a:t>стороны пересекают окружность, называется </a:t>
            </a:r>
            <a:r>
              <a:rPr lang="ru-RU" sz="2000" b="1" i="1" dirty="0">
                <a:solidFill>
                  <a:srgbClr val="FF0000"/>
                </a:solidFill>
                <a:latin typeface="+mj-lt"/>
              </a:rPr>
              <a:t>центральным углом</a:t>
            </a:r>
            <a:r>
              <a:rPr lang="ru-RU" sz="2000" b="1" i="1" dirty="0">
                <a:solidFill>
                  <a:srgbClr val="0F2223"/>
                </a:solidFill>
                <a:latin typeface="+mj-lt"/>
              </a:rPr>
              <a:t>.</a:t>
            </a:r>
          </a:p>
        </p:txBody>
      </p:sp>
      <p:sp>
        <p:nvSpPr>
          <p:cNvPr id="336953" name="Text Box 57"/>
          <p:cNvSpPr txBox="1">
            <a:spLocks noChangeArrowheads="1"/>
          </p:cNvSpPr>
          <p:nvPr/>
        </p:nvSpPr>
        <p:spPr bwMode="auto">
          <a:xfrm>
            <a:off x="4712799" y="5434778"/>
            <a:ext cx="459520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0F2223"/>
                </a:solidFill>
                <a:latin typeface="+mj-lt"/>
              </a:rPr>
              <a:t>Угол, </a:t>
            </a:r>
            <a:r>
              <a:rPr lang="ru-RU" sz="2000" b="1" i="1" dirty="0">
                <a:solidFill>
                  <a:srgbClr val="FF0000"/>
                </a:solidFill>
                <a:latin typeface="+mj-lt"/>
              </a:rPr>
              <a:t>вершина</a:t>
            </a:r>
            <a:r>
              <a:rPr lang="ru-RU" sz="2000" b="1" i="1" dirty="0">
                <a:solidFill>
                  <a:srgbClr val="0F2223"/>
                </a:solidFill>
                <a:latin typeface="+mj-lt"/>
              </a:rPr>
              <a:t> которого лежит </a:t>
            </a:r>
            <a:r>
              <a:rPr lang="ru-RU" sz="2000" b="1" i="1" dirty="0">
                <a:solidFill>
                  <a:srgbClr val="FF0000"/>
                </a:solidFill>
                <a:latin typeface="+mj-lt"/>
              </a:rPr>
              <a:t>на окружности</a:t>
            </a:r>
            <a:r>
              <a:rPr lang="ru-RU" sz="2000" b="1" i="1" dirty="0">
                <a:solidFill>
                  <a:srgbClr val="0F2223"/>
                </a:solidFill>
                <a:latin typeface="+mj-lt"/>
              </a:rPr>
              <a:t>, а стороны пересекают окружность, называется </a:t>
            </a:r>
            <a:r>
              <a:rPr lang="ru-RU" sz="2000" b="1" i="1" dirty="0">
                <a:solidFill>
                  <a:srgbClr val="FF0000"/>
                </a:solidFill>
                <a:latin typeface="+mj-lt"/>
              </a:rPr>
              <a:t>вписанным углом</a:t>
            </a:r>
            <a:r>
              <a:rPr lang="ru-RU" sz="2000" b="1" i="1" dirty="0">
                <a:solidFill>
                  <a:srgbClr val="0F2223"/>
                </a:solidFill>
                <a:latin typeface="+mj-lt"/>
              </a:rPr>
              <a:t>.</a:t>
            </a:r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1624453" y="684628"/>
            <a:ext cx="61766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+mj-lt"/>
              </a:rPr>
              <a:t>Углы, связанные с окружностью</a:t>
            </a:r>
            <a:endParaRPr lang="ru-RU" sz="2800" b="1" i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39" name="Прямоугольник 38"/>
          <p:cNvSpPr>
            <a:spLocks noChangeArrowheads="1"/>
          </p:cNvSpPr>
          <p:nvPr/>
        </p:nvSpPr>
        <p:spPr bwMode="auto">
          <a:xfrm>
            <a:off x="541338" y="279544"/>
            <a:ext cx="8061325" cy="521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alt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Повторение теории</a:t>
            </a:r>
            <a:endParaRPr lang="ru-RU" altLang="ru-RU" sz="2800" b="1" i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6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6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6952" grpId="0"/>
      <p:bldP spid="3369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5519738" y="1676400"/>
            <a:ext cx="2711450" cy="3846513"/>
            <a:chOff x="3477" y="1680"/>
            <a:chExt cx="1708" cy="2423"/>
          </a:xfrm>
        </p:grpSpPr>
        <p:sp>
          <p:nvSpPr>
            <p:cNvPr id="336943" name="Freeform 47"/>
            <p:cNvSpPr>
              <a:spLocks/>
            </p:cNvSpPr>
            <p:nvPr/>
          </p:nvSpPr>
          <p:spPr bwMode="auto">
            <a:xfrm>
              <a:off x="4048" y="1968"/>
              <a:ext cx="624" cy="840"/>
            </a:xfrm>
            <a:custGeom>
              <a:avLst/>
              <a:gdLst/>
              <a:ahLst/>
              <a:cxnLst>
                <a:cxn ang="0">
                  <a:pos x="64" y="632"/>
                </a:cxn>
                <a:cxn ang="0">
                  <a:pos x="336" y="0"/>
                </a:cxn>
                <a:cxn ang="0">
                  <a:pos x="624" y="760"/>
                </a:cxn>
                <a:cxn ang="0">
                  <a:pos x="624" y="744"/>
                </a:cxn>
                <a:cxn ang="0">
                  <a:pos x="416" y="728"/>
                </a:cxn>
                <a:cxn ang="0">
                  <a:pos x="320" y="840"/>
                </a:cxn>
                <a:cxn ang="0">
                  <a:pos x="192" y="824"/>
                </a:cxn>
                <a:cxn ang="0">
                  <a:pos x="16" y="776"/>
                </a:cxn>
                <a:cxn ang="0">
                  <a:pos x="0" y="808"/>
                </a:cxn>
              </a:cxnLst>
              <a:rect l="0" t="0" r="r" b="b"/>
              <a:pathLst>
                <a:path w="624" h="840">
                  <a:moveTo>
                    <a:pt x="64" y="632"/>
                  </a:moveTo>
                  <a:lnTo>
                    <a:pt x="336" y="0"/>
                  </a:lnTo>
                  <a:lnTo>
                    <a:pt x="624" y="760"/>
                  </a:lnTo>
                  <a:lnTo>
                    <a:pt x="624" y="744"/>
                  </a:lnTo>
                  <a:lnTo>
                    <a:pt x="416" y="728"/>
                  </a:lnTo>
                  <a:lnTo>
                    <a:pt x="320" y="840"/>
                  </a:lnTo>
                  <a:lnTo>
                    <a:pt x="192" y="824"/>
                  </a:lnTo>
                  <a:lnTo>
                    <a:pt x="16" y="776"/>
                  </a:lnTo>
                  <a:lnTo>
                    <a:pt x="0" y="808"/>
                  </a:lnTo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6934" name="Freeform 38"/>
            <p:cNvSpPr>
              <a:spLocks/>
            </p:cNvSpPr>
            <p:nvPr/>
          </p:nvSpPr>
          <p:spPr bwMode="auto">
            <a:xfrm>
              <a:off x="3670" y="1960"/>
              <a:ext cx="1362" cy="1819"/>
            </a:xfrm>
            <a:custGeom>
              <a:avLst/>
              <a:gdLst/>
              <a:ahLst/>
              <a:cxnLst>
                <a:cxn ang="0">
                  <a:pos x="0" y="1819"/>
                </a:cxn>
                <a:cxn ang="0">
                  <a:pos x="698" y="0"/>
                </a:cxn>
                <a:cxn ang="0">
                  <a:pos x="1362" y="1638"/>
                </a:cxn>
              </a:cxnLst>
              <a:rect l="0" t="0" r="r" b="b"/>
              <a:pathLst>
                <a:path w="1362" h="1819">
                  <a:moveTo>
                    <a:pt x="0" y="1819"/>
                  </a:moveTo>
                  <a:lnTo>
                    <a:pt x="698" y="0"/>
                  </a:lnTo>
                  <a:lnTo>
                    <a:pt x="1362" y="1638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6939" name="Text Box 43"/>
            <p:cNvSpPr txBox="1">
              <a:spLocks noChangeArrowheads="1"/>
            </p:cNvSpPr>
            <p:nvPr/>
          </p:nvSpPr>
          <p:spPr bwMode="auto">
            <a:xfrm>
              <a:off x="3477" y="3815"/>
              <a:ext cx="1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А</a:t>
              </a:r>
            </a:p>
          </p:txBody>
        </p:sp>
        <p:sp>
          <p:nvSpPr>
            <p:cNvPr id="336940" name="Text Box 44"/>
            <p:cNvSpPr txBox="1">
              <a:spLocks noChangeArrowheads="1"/>
            </p:cNvSpPr>
            <p:nvPr/>
          </p:nvSpPr>
          <p:spPr bwMode="auto">
            <a:xfrm>
              <a:off x="4996" y="3597"/>
              <a:ext cx="1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В</a:t>
              </a:r>
            </a:p>
          </p:txBody>
        </p:sp>
        <p:sp>
          <p:nvSpPr>
            <p:cNvPr id="336946" name="Text Box 50"/>
            <p:cNvSpPr txBox="1">
              <a:spLocks noChangeArrowheads="1"/>
            </p:cNvSpPr>
            <p:nvPr/>
          </p:nvSpPr>
          <p:spPr bwMode="auto">
            <a:xfrm>
              <a:off x="4272" y="1680"/>
              <a:ext cx="1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С</a:t>
              </a:r>
            </a:p>
          </p:txBody>
        </p:sp>
      </p:grpSp>
      <p:grpSp>
        <p:nvGrpSpPr>
          <p:cNvPr id="3" name="Group 49"/>
          <p:cNvGrpSpPr>
            <a:grpSpLocks/>
          </p:cNvGrpSpPr>
          <p:nvPr/>
        </p:nvGrpSpPr>
        <p:grpSpPr bwMode="auto">
          <a:xfrm>
            <a:off x="1023938" y="3324225"/>
            <a:ext cx="2711450" cy="1893888"/>
            <a:chOff x="645" y="2094"/>
            <a:chExt cx="1708" cy="1193"/>
          </a:xfrm>
        </p:grpSpPr>
        <p:sp>
          <p:nvSpPr>
            <p:cNvPr id="336942" name="Freeform 46"/>
            <p:cNvSpPr>
              <a:spLocks/>
            </p:cNvSpPr>
            <p:nvPr/>
          </p:nvSpPr>
          <p:spPr bwMode="auto">
            <a:xfrm>
              <a:off x="1008" y="2104"/>
              <a:ext cx="912" cy="728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400" y="0"/>
                </a:cxn>
                <a:cxn ang="0">
                  <a:pos x="912" y="440"/>
                </a:cxn>
                <a:cxn ang="0">
                  <a:pos x="768" y="584"/>
                </a:cxn>
                <a:cxn ang="0">
                  <a:pos x="480" y="728"/>
                </a:cxn>
                <a:cxn ang="0">
                  <a:pos x="192" y="728"/>
                </a:cxn>
                <a:cxn ang="0">
                  <a:pos x="96" y="632"/>
                </a:cxn>
                <a:cxn ang="0">
                  <a:pos x="0" y="632"/>
                </a:cxn>
              </a:cxnLst>
              <a:rect l="0" t="0" r="r" b="b"/>
              <a:pathLst>
                <a:path w="912" h="728">
                  <a:moveTo>
                    <a:pt x="0" y="584"/>
                  </a:moveTo>
                  <a:lnTo>
                    <a:pt x="400" y="0"/>
                  </a:lnTo>
                  <a:lnTo>
                    <a:pt x="912" y="440"/>
                  </a:lnTo>
                  <a:lnTo>
                    <a:pt x="768" y="584"/>
                  </a:lnTo>
                  <a:lnTo>
                    <a:pt x="480" y="728"/>
                  </a:lnTo>
                  <a:lnTo>
                    <a:pt x="192" y="728"/>
                  </a:lnTo>
                  <a:lnTo>
                    <a:pt x="96" y="632"/>
                  </a:lnTo>
                  <a:lnTo>
                    <a:pt x="0" y="632"/>
                  </a:lnTo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6926" name="Freeform 30"/>
            <p:cNvSpPr>
              <a:spLocks/>
            </p:cNvSpPr>
            <p:nvPr/>
          </p:nvSpPr>
          <p:spPr bwMode="auto">
            <a:xfrm>
              <a:off x="838" y="2094"/>
              <a:ext cx="1362" cy="869"/>
            </a:xfrm>
            <a:custGeom>
              <a:avLst/>
              <a:gdLst/>
              <a:ahLst/>
              <a:cxnLst>
                <a:cxn ang="0">
                  <a:pos x="0" y="1152"/>
                </a:cxn>
                <a:cxn ang="0">
                  <a:pos x="752" y="0"/>
                </a:cxn>
                <a:cxn ang="0">
                  <a:pos x="1808" y="912"/>
                </a:cxn>
              </a:cxnLst>
              <a:rect l="0" t="0" r="r" b="b"/>
              <a:pathLst>
                <a:path w="1808" h="1152">
                  <a:moveTo>
                    <a:pt x="0" y="1152"/>
                  </a:moveTo>
                  <a:lnTo>
                    <a:pt x="752" y="0"/>
                  </a:lnTo>
                  <a:lnTo>
                    <a:pt x="1808" y="912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6913" name="Text Box 17"/>
            <p:cNvSpPr txBox="1">
              <a:spLocks noChangeArrowheads="1"/>
            </p:cNvSpPr>
            <p:nvPr/>
          </p:nvSpPr>
          <p:spPr bwMode="auto">
            <a:xfrm>
              <a:off x="645" y="2999"/>
              <a:ext cx="1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А</a:t>
              </a:r>
            </a:p>
          </p:txBody>
        </p:sp>
        <p:sp>
          <p:nvSpPr>
            <p:cNvPr id="336914" name="Text Box 18"/>
            <p:cNvSpPr txBox="1">
              <a:spLocks noChangeArrowheads="1"/>
            </p:cNvSpPr>
            <p:nvPr/>
          </p:nvSpPr>
          <p:spPr bwMode="auto">
            <a:xfrm>
              <a:off x="2164" y="2781"/>
              <a:ext cx="1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В</a:t>
              </a:r>
            </a:p>
          </p:txBody>
        </p:sp>
      </p:grpSp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609600" y="1828800"/>
            <a:ext cx="3216275" cy="3162300"/>
            <a:chOff x="518" y="960"/>
            <a:chExt cx="2688" cy="2640"/>
          </a:xfrm>
        </p:grpSpPr>
        <p:sp>
          <p:nvSpPr>
            <p:cNvPr id="336909" name="Oval 13"/>
            <p:cNvSpPr>
              <a:spLocks noChangeArrowheads="1"/>
            </p:cNvSpPr>
            <p:nvPr/>
          </p:nvSpPr>
          <p:spPr bwMode="auto">
            <a:xfrm>
              <a:off x="518" y="960"/>
              <a:ext cx="2688" cy="264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6910" name="Oval 14"/>
            <p:cNvSpPr>
              <a:spLocks noChangeArrowheads="1"/>
            </p:cNvSpPr>
            <p:nvPr/>
          </p:nvSpPr>
          <p:spPr bwMode="auto">
            <a:xfrm>
              <a:off x="1821" y="2198"/>
              <a:ext cx="82" cy="8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6911" name="Text Box 15"/>
            <p:cNvSpPr txBox="1">
              <a:spLocks noChangeArrowheads="1"/>
            </p:cNvSpPr>
            <p:nvPr/>
          </p:nvSpPr>
          <p:spPr bwMode="auto">
            <a:xfrm>
              <a:off x="1583" y="1920"/>
              <a:ext cx="352" cy="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О</a:t>
              </a:r>
            </a:p>
          </p:txBody>
        </p:sp>
      </p:grpSp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5105400" y="2133600"/>
            <a:ext cx="3276600" cy="3162300"/>
            <a:chOff x="518" y="960"/>
            <a:chExt cx="2688" cy="2640"/>
          </a:xfrm>
        </p:grpSpPr>
        <p:sp>
          <p:nvSpPr>
            <p:cNvPr id="336936" name="Oval 40"/>
            <p:cNvSpPr>
              <a:spLocks noChangeArrowheads="1"/>
            </p:cNvSpPr>
            <p:nvPr/>
          </p:nvSpPr>
          <p:spPr bwMode="auto">
            <a:xfrm>
              <a:off x="518" y="960"/>
              <a:ext cx="2688" cy="264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6937" name="Oval 41"/>
            <p:cNvSpPr>
              <a:spLocks noChangeArrowheads="1"/>
            </p:cNvSpPr>
            <p:nvPr/>
          </p:nvSpPr>
          <p:spPr bwMode="auto">
            <a:xfrm>
              <a:off x="1821" y="2198"/>
              <a:ext cx="82" cy="8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6938" name="Text Box 42"/>
            <p:cNvSpPr txBox="1">
              <a:spLocks noChangeArrowheads="1"/>
            </p:cNvSpPr>
            <p:nvPr/>
          </p:nvSpPr>
          <p:spPr bwMode="auto">
            <a:xfrm>
              <a:off x="1583" y="1920"/>
              <a:ext cx="345" cy="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О</a:t>
              </a:r>
            </a:p>
          </p:txBody>
        </p:sp>
      </p:grpSp>
      <p:sp>
        <p:nvSpPr>
          <p:cNvPr id="336941" name="Oval 45"/>
          <p:cNvSpPr>
            <a:spLocks noChangeArrowheads="1"/>
          </p:cNvSpPr>
          <p:nvPr/>
        </p:nvSpPr>
        <p:spPr bwMode="auto">
          <a:xfrm>
            <a:off x="6858000" y="20574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6948" name="Oval 52"/>
          <p:cNvSpPr>
            <a:spLocks noChangeArrowheads="1"/>
          </p:cNvSpPr>
          <p:nvPr/>
        </p:nvSpPr>
        <p:spPr bwMode="auto">
          <a:xfrm>
            <a:off x="2133600" y="32766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6949" name="Text Box 53"/>
          <p:cNvSpPr txBox="1">
            <a:spLocks noChangeArrowheads="1"/>
          </p:cNvSpPr>
          <p:nvPr/>
        </p:nvSpPr>
        <p:spPr bwMode="auto">
          <a:xfrm>
            <a:off x="448478" y="1295400"/>
            <a:ext cx="352264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C00000"/>
                </a:solidFill>
                <a:latin typeface="+mj-lt"/>
              </a:rPr>
              <a:t>Центральный угол</a:t>
            </a:r>
          </a:p>
        </p:txBody>
      </p:sp>
      <p:sp>
        <p:nvSpPr>
          <p:cNvPr id="336950" name="Text Box 54"/>
          <p:cNvSpPr txBox="1">
            <a:spLocks noChangeArrowheads="1"/>
          </p:cNvSpPr>
          <p:nvPr/>
        </p:nvSpPr>
        <p:spPr bwMode="auto">
          <a:xfrm>
            <a:off x="5334000" y="1295400"/>
            <a:ext cx="3200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 dirty="0">
                <a:solidFill>
                  <a:srgbClr val="C00000"/>
                </a:solidFill>
                <a:latin typeface="+mj-lt"/>
              </a:rPr>
              <a:t>Вписанный угол</a:t>
            </a:r>
          </a:p>
        </p:txBody>
      </p:sp>
      <p:sp>
        <p:nvSpPr>
          <p:cNvPr id="336952" name="Text Box 56"/>
          <p:cNvSpPr txBox="1">
            <a:spLocks noChangeArrowheads="1"/>
          </p:cNvSpPr>
          <p:nvPr/>
        </p:nvSpPr>
        <p:spPr bwMode="auto">
          <a:xfrm>
            <a:off x="187535" y="5157856"/>
            <a:ext cx="444775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F2223"/>
                </a:solidFill>
                <a:latin typeface="+mj-lt"/>
              </a:rPr>
              <a:t>Центральный угол </a:t>
            </a:r>
            <a:r>
              <a:rPr lang="ru-RU" sz="2000" b="1" i="1" dirty="0" smtClean="0">
                <a:solidFill>
                  <a:srgbClr val="FF0000"/>
                </a:solidFill>
                <a:latin typeface="+mj-lt"/>
              </a:rPr>
              <a:t>равен</a:t>
            </a:r>
            <a:r>
              <a:rPr lang="ru-RU" sz="2000" b="1" i="1" dirty="0" smtClean="0">
                <a:solidFill>
                  <a:srgbClr val="0F2223"/>
                </a:solidFill>
                <a:latin typeface="+mj-lt"/>
              </a:rPr>
              <a:t> градусной мере дуги, </a:t>
            </a:r>
            <a:r>
              <a:rPr lang="ru-RU" sz="2000" b="1" i="1" dirty="0">
                <a:solidFill>
                  <a:srgbClr val="0F2223"/>
                </a:solidFill>
                <a:latin typeface="+mj-lt"/>
              </a:rPr>
              <a:t>на которую он опирается.</a:t>
            </a:r>
          </a:p>
        </p:txBody>
      </p:sp>
      <p:sp>
        <p:nvSpPr>
          <p:cNvPr id="336953" name="Text Box 57"/>
          <p:cNvSpPr txBox="1">
            <a:spLocks noChangeArrowheads="1"/>
          </p:cNvSpPr>
          <p:nvPr/>
        </p:nvSpPr>
        <p:spPr bwMode="auto">
          <a:xfrm>
            <a:off x="4635291" y="5423762"/>
            <a:ext cx="450870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F2223"/>
                </a:solidFill>
                <a:latin typeface="+mj-lt"/>
              </a:rPr>
              <a:t>Вписанный угол </a:t>
            </a:r>
            <a:r>
              <a:rPr lang="ru-RU" sz="2000" b="1" i="1" dirty="0" smtClean="0">
                <a:solidFill>
                  <a:srgbClr val="FF0000"/>
                </a:solidFill>
                <a:latin typeface="+mj-lt"/>
              </a:rPr>
              <a:t>равен половине</a:t>
            </a:r>
            <a:r>
              <a:rPr lang="ru-RU" sz="2000" b="1" i="1" dirty="0" smtClean="0">
                <a:solidFill>
                  <a:srgbClr val="0F2223"/>
                </a:solidFill>
                <a:latin typeface="+mj-lt"/>
              </a:rPr>
              <a:t> дуги, на которую он опирается.</a:t>
            </a:r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1862797" y="684628"/>
            <a:ext cx="53254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+mj-lt"/>
              </a:rPr>
              <a:t>Углы, связанные с окружностью</a:t>
            </a:r>
            <a:endParaRPr lang="ru-RU" sz="2400" b="1" i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39" name="Прямоугольник 38"/>
          <p:cNvSpPr>
            <a:spLocks noChangeArrowheads="1"/>
          </p:cNvSpPr>
          <p:nvPr/>
        </p:nvSpPr>
        <p:spPr bwMode="auto">
          <a:xfrm>
            <a:off x="541338" y="279544"/>
            <a:ext cx="8061325" cy="521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alt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Повторение теории</a:t>
            </a:r>
            <a:endParaRPr lang="ru-RU" altLang="ru-RU" sz="2800" b="1" i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953412" y="6141907"/>
                <a:ext cx="2282163" cy="7160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solidFill>
                            <a:srgbClr val="FF0000"/>
                          </a:solidFill>
                          <a:latin typeface="Cambria Math"/>
                          <a:ea typeface="Calibri"/>
                          <a:cs typeface="Times New Roman"/>
                        </a:rPr>
                        <m:t>∠АОВ=</m:t>
                      </m:r>
                      <m:r>
                        <a:rPr lang="ru-RU" sz="2800">
                          <a:solidFill>
                            <a:srgbClr val="FF0000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ᴗ</m:t>
                      </m:r>
                      <m:r>
                        <m:rPr>
                          <m:sty m:val="p"/>
                        </m:rPr>
                        <a:rPr lang="en-US" sz="2800">
                          <a:solidFill>
                            <a:srgbClr val="FF0000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AB</m:t>
                      </m:r>
                    </m:oMath>
                  </m:oMathPara>
                </a14:m>
                <a:endParaRPr lang="ru-RU" sz="28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412" y="6141907"/>
                <a:ext cx="2282163" cy="716093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663" y="6070945"/>
            <a:ext cx="5174303" cy="858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6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6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6952" grpId="0"/>
      <p:bldP spid="336953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Text Box 2"/>
          <p:cNvSpPr txBox="1">
            <a:spLocks noChangeArrowheads="1"/>
          </p:cNvSpPr>
          <p:nvPr/>
        </p:nvSpPr>
        <p:spPr bwMode="auto">
          <a:xfrm>
            <a:off x="2417763" y="3359150"/>
            <a:ext cx="420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О</a:t>
            </a:r>
          </a:p>
        </p:txBody>
      </p:sp>
      <p:sp>
        <p:nvSpPr>
          <p:cNvPr id="364562" name="Oval 18"/>
          <p:cNvSpPr>
            <a:spLocks noChangeArrowheads="1"/>
          </p:cNvSpPr>
          <p:nvPr/>
        </p:nvSpPr>
        <p:spPr bwMode="auto">
          <a:xfrm>
            <a:off x="1143000" y="2209800"/>
            <a:ext cx="3216275" cy="31623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4563" name="Oval 19"/>
          <p:cNvSpPr>
            <a:spLocks noChangeArrowheads="1"/>
          </p:cNvSpPr>
          <p:nvPr/>
        </p:nvSpPr>
        <p:spPr bwMode="auto">
          <a:xfrm>
            <a:off x="2701925" y="3692525"/>
            <a:ext cx="98425" cy="984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64565" name="Object 21"/>
          <p:cNvGraphicFramePr>
            <a:graphicFrameLocks noChangeAspect="1"/>
          </p:cNvGraphicFramePr>
          <p:nvPr/>
        </p:nvGraphicFramePr>
        <p:xfrm>
          <a:off x="4497388" y="32448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98" name="Формула" r:id="rId4" imgW="114151" imgH="215619" progId="">
                  <p:embed/>
                </p:oleObj>
              </mc:Choice>
              <mc:Fallback>
                <p:oleObj name="Формула" r:id="rId4" imgW="114151" imgH="215619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7388" y="32448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4582" name="Rectangle 38"/>
          <p:cNvSpPr>
            <a:spLocks noChangeArrowheads="1"/>
          </p:cNvSpPr>
          <p:nvPr/>
        </p:nvSpPr>
        <p:spPr bwMode="auto">
          <a:xfrm>
            <a:off x="357809" y="642807"/>
            <a:ext cx="7527234" cy="107721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0000CC"/>
                </a:solidFill>
                <a:latin typeface="+mj-lt"/>
              </a:rPr>
              <a:t>Вписанные углы, </a:t>
            </a:r>
            <a:r>
              <a:rPr lang="ru-RU" sz="3200" b="1" i="1" dirty="0" smtClean="0">
                <a:solidFill>
                  <a:srgbClr val="0000CC"/>
                </a:solidFill>
                <a:latin typeface="+mj-lt"/>
              </a:rPr>
              <a:t>опирающиеся </a:t>
            </a:r>
            <a:r>
              <a:rPr lang="ru-RU" sz="3200" b="1" i="1" dirty="0">
                <a:solidFill>
                  <a:srgbClr val="0000CC"/>
                </a:solidFill>
                <a:latin typeface="+mj-lt"/>
              </a:rPr>
              <a:t>на одну и ту же дугу, равны.</a:t>
            </a:r>
          </a:p>
        </p:txBody>
      </p:sp>
      <p:sp>
        <p:nvSpPr>
          <p:cNvPr id="364585" name="Freeform 41"/>
          <p:cNvSpPr>
            <a:spLocks/>
          </p:cNvSpPr>
          <p:nvPr/>
        </p:nvSpPr>
        <p:spPr bwMode="auto">
          <a:xfrm>
            <a:off x="1844675" y="2286000"/>
            <a:ext cx="1930400" cy="2819400"/>
          </a:xfrm>
          <a:custGeom>
            <a:avLst/>
            <a:gdLst/>
            <a:ahLst/>
            <a:cxnLst>
              <a:cxn ang="0">
                <a:pos x="0" y="1776"/>
              </a:cxn>
              <a:cxn ang="0">
                <a:pos x="288" y="0"/>
              </a:cxn>
              <a:cxn ang="0">
                <a:pos x="1216" y="1736"/>
              </a:cxn>
            </a:cxnLst>
            <a:rect l="0" t="0" r="r" b="b"/>
            <a:pathLst>
              <a:path w="1216" h="1776">
                <a:moveTo>
                  <a:pt x="0" y="1776"/>
                </a:moveTo>
                <a:lnTo>
                  <a:pt x="288" y="0"/>
                </a:lnTo>
                <a:lnTo>
                  <a:pt x="1216" y="1736"/>
                </a:lnTo>
              </a:path>
            </a:pathLst>
          </a:custGeom>
          <a:noFill/>
          <a:ln w="19050" cmpd="sng">
            <a:solidFill>
              <a:srgbClr val="8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4586" name="Freeform 42"/>
          <p:cNvSpPr>
            <a:spLocks/>
          </p:cNvSpPr>
          <p:nvPr/>
        </p:nvSpPr>
        <p:spPr bwMode="auto">
          <a:xfrm>
            <a:off x="1844675" y="2590800"/>
            <a:ext cx="1981200" cy="2514600"/>
          </a:xfrm>
          <a:custGeom>
            <a:avLst/>
            <a:gdLst/>
            <a:ahLst/>
            <a:cxnLst>
              <a:cxn ang="0">
                <a:pos x="0" y="1584"/>
              </a:cxn>
              <a:cxn ang="0">
                <a:pos x="1248" y="0"/>
              </a:cxn>
              <a:cxn ang="0">
                <a:pos x="1200" y="1536"/>
              </a:cxn>
            </a:cxnLst>
            <a:rect l="0" t="0" r="r" b="b"/>
            <a:pathLst>
              <a:path w="1248" h="1584">
                <a:moveTo>
                  <a:pt x="0" y="1584"/>
                </a:moveTo>
                <a:lnTo>
                  <a:pt x="1248" y="0"/>
                </a:lnTo>
                <a:lnTo>
                  <a:pt x="1200" y="1536"/>
                </a:lnTo>
              </a:path>
            </a:pathLst>
          </a:custGeom>
          <a:noFill/>
          <a:ln w="19050" cmpd="sng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4587" name="Freeform 43"/>
          <p:cNvSpPr>
            <a:spLocks/>
          </p:cNvSpPr>
          <p:nvPr/>
        </p:nvSpPr>
        <p:spPr bwMode="auto">
          <a:xfrm>
            <a:off x="1854200" y="3962400"/>
            <a:ext cx="2505075" cy="1117600"/>
          </a:xfrm>
          <a:custGeom>
            <a:avLst/>
            <a:gdLst/>
            <a:ahLst/>
            <a:cxnLst>
              <a:cxn ang="0">
                <a:pos x="0" y="704"/>
              </a:cxn>
              <a:cxn ang="0">
                <a:pos x="1578" y="0"/>
              </a:cxn>
              <a:cxn ang="0">
                <a:pos x="1194" y="672"/>
              </a:cxn>
            </a:cxnLst>
            <a:rect l="0" t="0" r="r" b="b"/>
            <a:pathLst>
              <a:path w="1578" h="704">
                <a:moveTo>
                  <a:pt x="0" y="704"/>
                </a:moveTo>
                <a:lnTo>
                  <a:pt x="1578" y="0"/>
                </a:lnTo>
                <a:lnTo>
                  <a:pt x="1194" y="672"/>
                </a:lnTo>
              </a:path>
            </a:pathLst>
          </a:custGeom>
          <a:noFill/>
          <a:ln w="19050" cmpd="sng">
            <a:solidFill>
              <a:srgbClr val="A5002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4590" name="Text Box 46"/>
          <p:cNvSpPr txBox="1">
            <a:spLocks noChangeArrowheads="1"/>
          </p:cNvSpPr>
          <p:nvPr/>
        </p:nvSpPr>
        <p:spPr bwMode="auto">
          <a:xfrm>
            <a:off x="4343400" y="37338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</a:p>
        </p:txBody>
      </p:sp>
      <p:sp>
        <p:nvSpPr>
          <p:cNvPr id="364591" name="Text Box 47"/>
          <p:cNvSpPr txBox="1">
            <a:spLocks noChangeArrowheads="1"/>
          </p:cNvSpPr>
          <p:nvPr/>
        </p:nvSpPr>
        <p:spPr bwMode="auto">
          <a:xfrm>
            <a:off x="3810000" y="21336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endParaRPr lang="ru-RU" sz="2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64592" name="Text Box 48"/>
          <p:cNvSpPr txBox="1">
            <a:spLocks noChangeArrowheads="1"/>
          </p:cNvSpPr>
          <p:nvPr/>
        </p:nvSpPr>
        <p:spPr bwMode="auto">
          <a:xfrm>
            <a:off x="1981200" y="17526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  <a:endParaRPr lang="ru-RU" sz="2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3" name="Group 50"/>
          <p:cNvGrpSpPr>
            <a:grpSpLocks/>
          </p:cNvGrpSpPr>
          <p:nvPr/>
        </p:nvGrpSpPr>
        <p:grpSpPr bwMode="auto">
          <a:xfrm>
            <a:off x="1066800" y="2514600"/>
            <a:ext cx="3167063" cy="2971800"/>
            <a:chOff x="672" y="1584"/>
            <a:chExt cx="1995" cy="1872"/>
          </a:xfrm>
        </p:grpSpPr>
        <p:sp>
          <p:nvSpPr>
            <p:cNvPr id="364584" name="Freeform 40"/>
            <p:cNvSpPr>
              <a:spLocks/>
            </p:cNvSpPr>
            <p:nvPr/>
          </p:nvSpPr>
          <p:spPr bwMode="auto">
            <a:xfrm>
              <a:off x="918" y="1790"/>
              <a:ext cx="1456" cy="1420"/>
            </a:xfrm>
            <a:custGeom>
              <a:avLst/>
              <a:gdLst/>
              <a:ahLst/>
              <a:cxnLst>
                <a:cxn ang="0">
                  <a:pos x="240" y="1420"/>
                </a:cxn>
                <a:cxn ang="0">
                  <a:pos x="0" y="0"/>
                </a:cxn>
                <a:cxn ang="0">
                  <a:pos x="1456" y="1368"/>
                </a:cxn>
              </a:cxnLst>
              <a:rect l="0" t="0" r="r" b="b"/>
              <a:pathLst>
                <a:path w="1456" h="1420">
                  <a:moveTo>
                    <a:pt x="240" y="1420"/>
                  </a:moveTo>
                  <a:lnTo>
                    <a:pt x="0" y="0"/>
                  </a:lnTo>
                  <a:lnTo>
                    <a:pt x="1456" y="1368"/>
                  </a:lnTo>
                </a:path>
              </a:pathLst>
            </a:custGeom>
            <a:noFill/>
            <a:ln w="19050" cmpd="sng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4588" name="Text Box 44"/>
            <p:cNvSpPr txBox="1">
              <a:spLocks noChangeArrowheads="1"/>
            </p:cNvSpPr>
            <p:nvPr/>
          </p:nvSpPr>
          <p:spPr bwMode="auto">
            <a:xfrm>
              <a:off x="816" y="3168"/>
              <a:ext cx="31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А</a:t>
              </a:r>
            </a:p>
          </p:txBody>
        </p:sp>
        <p:sp>
          <p:nvSpPr>
            <p:cNvPr id="364589" name="Text Box 45"/>
            <p:cNvSpPr txBox="1">
              <a:spLocks noChangeArrowheads="1"/>
            </p:cNvSpPr>
            <p:nvPr/>
          </p:nvSpPr>
          <p:spPr bwMode="auto">
            <a:xfrm>
              <a:off x="2352" y="3168"/>
              <a:ext cx="31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С</a:t>
              </a:r>
            </a:p>
          </p:txBody>
        </p:sp>
        <p:sp>
          <p:nvSpPr>
            <p:cNvPr id="364593" name="Text Box 49"/>
            <p:cNvSpPr txBox="1">
              <a:spLocks noChangeArrowheads="1"/>
            </p:cNvSpPr>
            <p:nvPr/>
          </p:nvSpPr>
          <p:spPr bwMode="auto">
            <a:xfrm>
              <a:off x="672" y="1584"/>
              <a:ext cx="31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</a:t>
              </a:r>
              <a:endPara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364564" name="Arc 20"/>
          <p:cNvSpPr>
            <a:spLocks/>
          </p:cNvSpPr>
          <p:nvPr/>
        </p:nvSpPr>
        <p:spPr bwMode="auto">
          <a:xfrm rot="4777787">
            <a:off x="1926431" y="3631407"/>
            <a:ext cx="1585913" cy="1905000"/>
          </a:xfrm>
          <a:custGeom>
            <a:avLst/>
            <a:gdLst>
              <a:gd name="G0" fmla="+- 0 0 0"/>
              <a:gd name="G1" fmla="+- 10319 0 0"/>
              <a:gd name="G2" fmla="+- 21600 0 0"/>
              <a:gd name="T0" fmla="*/ 18976 w 21600"/>
              <a:gd name="T1" fmla="*/ 0 h 25696"/>
              <a:gd name="T2" fmla="*/ 15169 w 21600"/>
              <a:gd name="T3" fmla="*/ 25696 h 25696"/>
              <a:gd name="T4" fmla="*/ 0 w 21600"/>
              <a:gd name="T5" fmla="*/ 10319 h 25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5696" fill="none" extrusionOk="0">
                <a:moveTo>
                  <a:pt x="18975" y="0"/>
                </a:moveTo>
                <a:cubicBezTo>
                  <a:pt x="20697" y="3166"/>
                  <a:pt x="21600" y="6714"/>
                  <a:pt x="21600" y="10319"/>
                </a:cubicBezTo>
                <a:cubicBezTo>
                  <a:pt x="21600" y="16098"/>
                  <a:pt x="19283" y="21637"/>
                  <a:pt x="15169" y="25696"/>
                </a:cubicBezTo>
              </a:path>
              <a:path w="21600" h="25696" stroke="0" extrusionOk="0">
                <a:moveTo>
                  <a:pt x="18975" y="0"/>
                </a:moveTo>
                <a:cubicBezTo>
                  <a:pt x="20697" y="3166"/>
                  <a:pt x="21600" y="6714"/>
                  <a:pt x="21600" y="10319"/>
                </a:cubicBezTo>
                <a:cubicBezTo>
                  <a:pt x="21600" y="16098"/>
                  <a:pt x="19283" y="21637"/>
                  <a:pt x="15169" y="25696"/>
                </a:cubicBezTo>
                <a:lnTo>
                  <a:pt x="0" y="10319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 type="oval" w="med" len="med"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64566" name="Object 22"/>
          <p:cNvGraphicFramePr>
            <a:graphicFrameLocks noChangeAspect="1"/>
          </p:cNvGraphicFramePr>
          <p:nvPr/>
        </p:nvGraphicFramePr>
        <p:xfrm>
          <a:off x="1693863" y="5715000"/>
          <a:ext cx="1644650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99" name="Формула" r:id="rId6" imgW="583693" imgH="177646" progId="">
                  <p:embed/>
                </p:oleObj>
              </mc:Choice>
              <mc:Fallback>
                <p:oleObj name="Формула" r:id="rId6" imgW="583693" imgH="177646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3863" y="5715000"/>
                        <a:ext cx="1644650" cy="500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4567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602814"/>
              </p:ext>
            </p:extLst>
          </p:nvPr>
        </p:nvGraphicFramePr>
        <p:xfrm>
          <a:off x="5166586" y="5737952"/>
          <a:ext cx="1322387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00" name="Формула" r:id="rId8" imgW="469696" imgH="177723" progId="">
                  <p:embed/>
                </p:oleObj>
              </mc:Choice>
              <mc:Fallback>
                <p:oleObj name="Формула" r:id="rId8" imgW="469696" imgH="177723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6586" y="5737952"/>
                        <a:ext cx="1322387" cy="500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4568" name="Object 24"/>
          <p:cNvGraphicFramePr>
            <a:graphicFrameLocks noChangeAspect="1"/>
          </p:cNvGraphicFramePr>
          <p:nvPr/>
        </p:nvGraphicFramePr>
        <p:xfrm>
          <a:off x="3352800" y="5715000"/>
          <a:ext cx="1716087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01" name="Формула" r:id="rId10" imgW="609336" imgH="177723" progId="">
                  <p:embed/>
                </p:oleObj>
              </mc:Choice>
              <mc:Fallback>
                <p:oleObj name="Формула" r:id="rId10" imgW="609336" imgH="177723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5715000"/>
                        <a:ext cx="1716087" cy="500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Прямоугольник 31"/>
          <p:cNvSpPr>
            <a:spLocks noChangeArrowheads="1"/>
          </p:cNvSpPr>
          <p:nvPr/>
        </p:nvSpPr>
        <p:spPr bwMode="auto">
          <a:xfrm>
            <a:off x="408816" y="226535"/>
            <a:ext cx="8061325" cy="521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alt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Повторение теории</a:t>
            </a:r>
            <a:endParaRPr lang="ru-RU" altLang="ru-RU" sz="2800" b="1" i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36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36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1000"/>
                                        <p:tgtEl>
                                          <p:spTgt spid="36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2000"/>
                                        <p:tgtEl>
                                          <p:spTgt spid="364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64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64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64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4582" grpId="0" uiExpand="1"/>
      <p:bldP spid="364585" grpId="0" animBg="1"/>
      <p:bldP spid="364586" grpId="0" animBg="1"/>
      <p:bldP spid="364587" grpId="0" animBg="1"/>
      <p:bldP spid="364590" grpId="0"/>
      <p:bldP spid="364591" grpId="0"/>
      <p:bldP spid="364592" grpId="0"/>
      <p:bldP spid="36456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9" name="Freeform 29"/>
          <p:cNvSpPr>
            <a:spLocks/>
          </p:cNvSpPr>
          <p:nvPr/>
        </p:nvSpPr>
        <p:spPr bwMode="auto">
          <a:xfrm>
            <a:off x="1166813" y="3538538"/>
            <a:ext cx="3181350" cy="400050"/>
          </a:xfrm>
          <a:custGeom>
            <a:avLst/>
            <a:gdLst/>
            <a:ahLst/>
            <a:cxnLst>
              <a:cxn ang="0">
                <a:pos x="0" y="252"/>
              </a:cxn>
              <a:cxn ang="0">
                <a:pos x="2004" y="0"/>
              </a:cxn>
            </a:cxnLst>
            <a:rect l="0" t="0" r="r" b="b"/>
            <a:pathLst>
              <a:path w="2004" h="252">
                <a:moveTo>
                  <a:pt x="0" y="252"/>
                </a:moveTo>
                <a:lnTo>
                  <a:pt x="200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642" name="Text Box 2"/>
          <p:cNvSpPr txBox="1">
            <a:spLocks noChangeArrowheads="1"/>
          </p:cNvSpPr>
          <p:nvPr/>
        </p:nvSpPr>
        <p:spPr bwMode="auto">
          <a:xfrm>
            <a:off x="2417763" y="3359150"/>
            <a:ext cx="420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О</a:t>
            </a:r>
          </a:p>
        </p:txBody>
      </p:sp>
      <p:sp>
        <p:nvSpPr>
          <p:cNvPr id="368652" name="Oval 12"/>
          <p:cNvSpPr>
            <a:spLocks noChangeArrowheads="1"/>
          </p:cNvSpPr>
          <p:nvPr/>
        </p:nvSpPr>
        <p:spPr bwMode="auto">
          <a:xfrm>
            <a:off x="1143000" y="2209800"/>
            <a:ext cx="3216275" cy="31623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8653" name="Oval 13"/>
          <p:cNvSpPr>
            <a:spLocks noChangeArrowheads="1"/>
          </p:cNvSpPr>
          <p:nvPr/>
        </p:nvSpPr>
        <p:spPr bwMode="auto">
          <a:xfrm>
            <a:off x="2701925" y="3692525"/>
            <a:ext cx="98425" cy="984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68654" name="Object 14"/>
          <p:cNvGraphicFramePr>
            <a:graphicFrameLocks noChangeAspect="1"/>
          </p:cNvGraphicFramePr>
          <p:nvPr/>
        </p:nvGraphicFramePr>
        <p:xfrm>
          <a:off x="4497388" y="32448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01" name="Формула" r:id="rId4" imgW="114151" imgH="215619" progId="">
                  <p:embed/>
                </p:oleObj>
              </mc:Choice>
              <mc:Fallback>
                <p:oleObj name="Формула" r:id="rId4" imgW="114151" imgH="215619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7388" y="32448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55" name="Rectangle 15"/>
          <p:cNvSpPr>
            <a:spLocks noChangeArrowheads="1"/>
          </p:cNvSpPr>
          <p:nvPr/>
        </p:nvSpPr>
        <p:spPr bwMode="auto">
          <a:xfrm>
            <a:off x="787062" y="622410"/>
            <a:ext cx="7137738" cy="107721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0000CC"/>
                </a:solidFill>
                <a:latin typeface="+mj-lt"/>
              </a:rPr>
              <a:t>Вписанный угол, опирающийся на полуокружность – прямой.</a:t>
            </a:r>
          </a:p>
        </p:txBody>
      </p:sp>
      <p:sp>
        <p:nvSpPr>
          <p:cNvPr id="368660" name="Text Box 20"/>
          <p:cNvSpPr txBox="1">
            <a:spLocks noChangeArrowheads="1"/>
          </p:cNvSpPr>
          <p:nvPr/>
        </p:nvSpPr>
        <p:spPr bwMode="auto">
          <a:xfrm>
            <a:off x="4343400" y="32766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</a:p>
        </p:txBody>
      </p:sp>
      <p:grpSp>
        <p:nvGrpSpPr>
          <p:cNvPr id="4" name="Group 36"/>
          <p:cNvGrpSpPr>
            <a:grpSpLocks/>
          </p:cNvGrpSpPr>
          <p:nvPr/>
        </p:nvGrpSpPr>
        <p:grpSpPr bwMode="auto">
          <a:xfrm>
            <a:off x="1176338" y="2133600"/>
            <a:ext cx="3152775" cy="1785938"/>
            <a:chOff x="741" y="1344"/>
            <a:chExt cx="1986" cy="1125"/>
          </a:xfrm>
        </p:grpSpPr>
        <p:sp>
          <p:nvSpPr>
            <p:cNvPr id="368658" name="Freeform 18"/>
            <p:cNvSpPr>
              <a:spLocks/>
            </p:cNvSpPr>
            <p:nvPr/>
          </p:nvSpPr>
          <p:spPr bwMode="auto">
            <a:xfrm>
              <a:off x="741" y="1641"/>
              <a:ext cx="1986" cy="828"/>
            </a:xfrm>
            <a:custGeom>
              <a:avLst/>
              <a:gdLst/>
              <a:ahLst/>
              <a:cxnLst>
                <a:cxn ang="0">
                  <a:pos x="0" y="828"/>
                </a:cxn>
                <a:cxn ang="0">
                  <a:pos x="1662" y="0"/>
                </a:cxn>
                <a:cxn ang="0">
                  <a:pos x="1986" y="570"/>
                </a:cxn>
              </a:cxnLst>
              <a:rect l="0" t="0" r="r" b="b"/>
              <a:pathLst>
                <a:path w="1986" h="828">
                  <a:moveTo>
                    <a:pt x="0" y="828"/>
                  </a:moveTo>
                  <a:lnTo>
                    <a:pt x="1662" y="0"/>
                  </a:lnTo>
                  <a:lnTo>
                    <a:pt x="1986" y="570"/>
                  </a:lnTo>
                </a:path>
              </a:pathLst>
            </a:custGeom>
            <a:noFill/>
            <a:ln w="19050" cmpd="sng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8661" name="Text Box 21"/>
            <p:cNvSpPr txBox="1">
              <a:spLocks noChangeArrowheads="1"/>
            </p:cNvSpPr>
            <p:nvPr/>
          </p:nvSpPr>
          <p:spPr bwMode="auto">
            <a:xfrm>
              <a:off x="2400" y="1344"/>
              <a:ext cx="31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</a:t>
              </a:r>
              <a:endPara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7" name="Group 35"/>
          <p:cNvGrpSpPr>
            <a:grpSpLocks/>
          </p:cNvGrpSpPr>
          <p:nvPr/>
        </p:nvGrpSpPr>
        <p:grpSpPr bwMode="auto">
          <a:xfrm>
            <a:off x="1157288" y="1752600"/>
            <a:ext cx="3181350" cy="2195513"/>
            <a:chOff x="729" y="1104"/>
            <a:chExt cx="2004" cy="1383"/>
          </a:xfrm>
        </p:grpSpPr>
        <p:sp>
          <p:nvSpPr>
            <p:cNvPr id="368657" name="Freeform 17"/>
            <p:cNvSpPr>
              <a:spLocks/>
            </p:cNvSpPr>
            <p:nvPr/>
          </p:nvSpPr>
          <p:spPr bwMode="auto">
            <a:xfrm>
              <a:off x="729" y="1440"/>
              <a:ext cx="2004" cy="1047"/>
            </a:xfrm>
            <a:custGeom>
              <a:avLst/>
              <a:gdLst/>
              <a:ahLst/>
              <a:cxnLst>
                <a:cxn ang="0">
                  <a:pos x="0" y="1047"/>
                </a:cxn>
                <a:cxn ang="0">
                  <a:pos x="721" y="0"/>
                </a:cxn>
                <a:cxn ang="0">
                  <a:pos x="2004" y="789"/>
                </a:cxn>
              </a:cxnLst>
              <a:rect l="0" t="0" r="r" b="b"/>
              <a:pathLst>
                <a:path w="2004" h="1047">
                  <a:moveTo>
                    <a:pt x="0" y="1047"/>
                  </a:moveTo>
                  <a:lnTo>
                    <a:pt x="721" y="0"/>
                  </a:lnTo>
                  <a:lnTo>
                    <a:pt x="2004" y="789"/>
                  </a:lnTo>
                </a:path>
              </a:pathLst>
            </a:custGeom>
            <a:noFill/>
            <a:ln w="19050" cmpd="sng">
              <a:solidFill>
                <a:srgbClr val="800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8662" name="Text Box 22"/>
            <p:cNvSpPr txBox="1">
              <a:spLocks noChangeArrowheads="1"/>
            </p:cNvSpPr>
            <p:nvPr/>
          </p:nvSpPr>
          <p:spPr bwMode="auto">
            <a:xfrm>
              <a:off x="1344" y="1104"/>
              <a:ext cx="31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M</a:t>
              </a:r>
              <a:endPara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368665" name="Text Box 25"/>
          <p:cNvSpPr txBox="1">
            <a:spLocks noChangeArrowheads="1"/>
          </p:cNvSpPr>
          <p:nvPr/>
        </p:nvSpPr>
        <p:spPr bwMode="auto">
          <a:xfrm>
            <a:off x="609600" y="36576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</a:p>
        </p:txBody>
      </p:sp>
      <p:sp>
        <p:nvSpPr>
          <p:cNvPr id="368668" name="Arc 28"/>
          <p:cNvSpPr>
            <a:spLocks/>
          </p:cNvSpPr>
          <p:nvPr/>
        </p:nvSpPr>
        <p:spPr bwMode="auto">
          <a:xfrm rot="4777787">
            <a:off x="2047081" y="2894807"/>
            <a:ext cx="1698625" cy="3201988"/>
          </a:xfrm>
          <a:custGeom>
            <a:avLst/>
            <a:gdLst>
              <a:gd name="G0" fmla="+- 1528 0 0"/>
              <a:gd name="G1" fmla="+- 21579 0 0"/>
              <a:gd name="G2" fmla="+- 21600 0 0"/>
              <a:gd name="T0" fmla="*/ 2490 w 23128"/>
              <a:gd name="T1" fmla="*/ 0 h 43179"/>
              <a:gd name="T2" fmla="*/ 0 w 23128"/>
              <a:gd name="T3" fmla="*/ 43125 h 43179"/>
              <a:gd name="T4" fmla="*/ 1528 w 23128"/>
              <a:gd name="T5" fmla="*/ 21579 h 43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128" h="43179" fill="none" extrusionOk="0">
                <a:moveTo>
                  <a:pt x="2489" y="0"/>
                </a:moveTo>
                <a:cubicBezTo>
                  <a:pt x="14033" y="515"/>
                  <a:pt x="23128" y="10023"/>
                  <a:pt x="23128" y="21579"/>
                </a:cubicBezTo>
                <a:cubicBezTo>
                  <a:pt x="23128" y="33508"/>
                  <a:pt x="13457" y="43179"/>
                  <a:pt x="1528" y="43179"/>
                </a:cubicBezTo>
                <a:cubicBezTo>
                  <a:pt x="1018" y="43179"/>
                  <a:pt x="508" y="43160"/>
                  <a:pt x="0" y="43124"/>
                </a:cubicBezTo>
              </a:path>
              <a:path w="23128" h="43179" stroke="0" extrusionOk="0">
                <a:moveTo>
                  <a:pt x="2489" y="0"/>
                </a:moveTo>
                <a:cubicBezTo>
                  <a:pt x="14033" y="515"/>
                  <a:pt x="23128" y="10023"/>
                  <a:pt x="23128" y="21579"/>
                </a:cubicBezTo>
                <a:cubicBezTo>
                  <a:pt x="23128" y="33508"/>
                  <a:pt x="13457" y="43179"/>
                  <a:pt x="1528" y="43179"/>
                </a:cubicBezTo>
                <a:cubicBezTo>
                  <a:pt x="1018" y="43179"/>
                  <a:pt x="508" y="43160"/>
                  <a:pt x="0" y="43124"/>
                </a:cubicBezTo>
                <a:lnTo>
                  <a:pt x="1528" y="21579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 type="oval" w="med" len="med"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0" name="Group 38"/>
          <p:cNvGrpSpPr>
            <a:grpSpLocks/>
          </p:cNvGrpSpPr>
          <p:nvPr/>
        </p:nvGrpSpPr>
        <p:grpSpPr bwMode="auto">
          <a:xfrm>
            <a:off x="2214563" y="2376488"/>
            <a:ext cx="1666875" cy="419100"/>
            <a:chOff x="1395" y="1497"/>
            <a:chExt cx="1050" cy="264"/>
          </a:xfrm>
        </p:grpSpPr>
        <p:sp>
          <p:nvSpPr>
            <p:cNvPr id="368671" name="Freeform 31"/>
            <p:cNvSpPr>
              <a:spLocks/>
            </p:cNvSpPr>
            <p:nvPr/>
          </p:nvSpPr>
          <p:spPr bwMode="auto">
            <a:xfrm>
              <a:off x="1395" y="1497"/>
              <a:ext cx="144" cy="8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93" y="87"/>
                </a:cxn>
                <a:cxn ang="0">
                  <a:pos x="144" y="0"/>
                </a:cxn>
              </a:cxnLst>
              <a:rect l="0" t="0" r="r" b="b"/>
              <a:pathLst>
                <a:path w="144" h="87">
                  <a:moveTo>
                    <a:pt x="0" y="30"/>
                  </a:moveTo>
                  <a:lnTo>
                    <a:pt x="93" y="87"/>
                  </a:lnTo>
                  <a:lnTo>
                    <a:pt x="14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8672" name="Freeform 32"/>
            <p:cNvSpPr>
              <a:spLocks/>
            </p:cNvSpPr>
            <p:nvPr/>
          </p:nvSpPr>
          <p:spPr bwMode="auto">
            <a:xfrm>
              <a:off x="2337" y="1677"/>
              <a:ext cx="108" cy="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" y="84"/>
                </a:cxn>
                <a:cxn ang="0">
                  <a:pos x="108" y="48"/>
                </a:cxn>
              </a:cxnLst>
              <a:rect l="0" t="0" r="r" b="b"/>
              <a:pathLst>
                <a:path w="108" h="84">
                  <a:moveTo>
                    <a:pt x="0" y="0"/>
                  </a:moveTo>
                  <a:lnTo>
                    <a:pt x="42" y="84"/>
                  </a:lnTo>
                  <a:lnTo>
                    <a:pt x="108" y="48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5" name="Object 18"/>
          <p:cNvGraphicFramePr>
            <a:graphicFrameLocks noChangeAspect="1"/>
          </p:cNvGraphicFramePr>
          <p:nvPr/>
        </p:nvGraphicFramePr>
        <p:xfrm>
          <a:off x="3886200" y="5562600"/>
          <a:ext cx="1681162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02" name="Формула" r:id="rId6" imgW="596641" imgH="165028" progId="">
                  <p:embed/>
                </p:oleObj>
              </mc:Choice>
              <mc:Fallback>
                <p:oleObj name="Формула" r:id="rId6" imgW="596641" imgH="165028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5562600"/>
                        <a:ext cx="1681162" cy="465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9"/>
          <p:cNvGraphicFramePr>
            <a:graphicFrameLocks noChangeAspect="1"/>
          </p:cNvGraphicFramePr>
          <p:nvPr/>
        </p:nvGraphicFramePr>
        <p:xfrm>
          <a:off x="5562600" y="5562600"/>
          <a:ext cx="2109788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03" name="Формула" r:id="rId8" imgW="748975" imgH="177723" progId="">
                  <p:embed/>
                </p:oleObj>
              </mc:Choice>
              <mc:Fallback>
                <p:oleObj name="Формула" r:id="rId8" imgW="748975" imgH="177723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5562600"/>
                        <a:ext cx="2109788" cy="500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543800" y="5486400"/>
            <a:ext cx="3289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°</a:t>
            </a:r>
            <a:endParaRPr lang="ru-RU" sz="2800" dirty="0"/>
          </a:p>
        </p:txBody>
      </p:sp>
      <p:sp>
        <p:nvSpPr>
          <p:cNvPr id="43" name="Прямоугольник 42"/>
          <p:cNvSpPr>
            <a:spLocks noChangeArrowheads="1"/>
          </p:cNvSpPr>
          <p:nvPr/>
        </p:nvSpPr>
        <p:spPr bwMode="auto">
          <a:xfrm>
            <a:off x="514834" y="173527"/>
            <a:ext cx="8061325" cy="521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alt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Повторение теории</a:t>
            </a:r>
            <a:endParaRPr lang="ru-RU" altLang="ru-RU" sz="2800" b="1" i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368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5" grpId="0"/>
      <p:bldP spid="36866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762000" y="3200400"/>
            <a:ext cx="3048000" cy="2971800"/>
            <a:chOff x="288" y="864"/>
            <a:chExt cx="1584" cy="1536"/>
          </a:xfrm>
        </p:grpSpPr>
        <p:sp>
          <p:nvSpPr>
            <p:cNvPr id="301071" name="Oval 15"/>
            <p:cNvSpPr>
              <a:spLocks noChangeArrowheads="1"/>
            </p:cNvSpPr>
            <p:nvPr/>
          </p:nvSpPr>
          <p:spPr bwMode="auto">
            <a:xfrm>
              <a:off x="288" y="864"/>
              <a:ext cx="1584" cy="153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1072" name="Oval 16"/>
            <p:cNvSpPr>
              <a:spLocks noChangeArrowheads="1"/>
            </p:cNvSpPr>
            <p:nvPr/>
          </p:nvSpPr>
          <p:spPr bwMode="auto">
            <a:xfrm>
              <a:off x="1056" y="1584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1073" name="Text Box 17"/>
            <p:cNvSpPr txBox="1">
              <a:spLocks noChangeArrowheads="1"/>
            </p:cNvSpPr>
            <p:nvPr/>
          </p:nvSpPr>
          <p:spPr bwMode="auto">
            <a:xfrm>
              <a:off x="839" y="1584"/>
              <a:ext cx="306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  О</a:t>
              </a: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3327400" y="3594100"/>
            <a:ext cx="765175" cy="1739900"/>
            <a:chOff x="2096" y="2264"/>
            <a:chExt cx="482" cy="1096"/>
          </a:xfrm>
        </p:grpSpPr>
        <p:sp>
          <p:nvSpPr>
            <p:cNvPr id="301076" name="Text Box 20"/>
            <p:cNvSpPr txBox="1">
              <a:spLocks noChangeArrowheads="1"/>
            </p:cNvSpPr>
            <p:nvPr/>
          </p:nvSpPr>
          <p:spPr bwMode="auto">
            <a:xfrm>
              <a:off x="2352" y="3072"/>
              <a:ext cx="22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400" b="1">
                  <a:latin typeface="Times New Roman" pitchFamily="18" charset="0"/>
                </a:rPr>
                <a:t>В</a:t>
              </a:r>
            </a:p>
          </p:txBody>
        </p:sp>
        <p:sp>
          <p:nvSpPr>
            <p:cNvPr id="301077" name="Freeform 21"/>
            <p:cNvSpPr>
              <a:spLocks/>
            </p:cNvSpPr>
            <p:nvPr/>
          </p:nvSpPr>
          <p:spPr bwMode="auto">
            <a:xfrm>
              <a:off x="2096" y="2264"/>
              <a:ext cx="240" cy="10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0" y="1024"/>
                </a:cxn>
              </a:cxnLst>
              <a:rect l="0" t="0" r="r" b="b"/>
              <a:pathLst>
                <a:path w="240" h="1024">
                  <a:moveTo>
                    <a:pt x="0" y="0"/>
                  </a:moveTo>
                  <a:lnTo>
                    <a:pt x="240" y="1024"/>
                  </a:lnTo>
                </a:path>
              </a:pathLst>
            </a:custGeom>
            <a:noFill/>
            <a:ln w="19050" cmpd="sng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1797050" y="2209800"/>
            <a:ext cx="3286125" cy="2743200"/>
            <a:chOff x="1132" y="1392"/>
            <a:chExt cx="2070" cy="1728"/>
          </a:xfrm>
        </p:grpSpPr>
        <p:sp>
          <p:nvSpPr>
            <p:cNvPr id="301081" name="Freeform 25"/>
            <p:cNvSpPr>
              <a:spLocks/>
            </p:cNvSpPr>
            <p:nvPr/>
          </p:nvSpPr>
          <p:spPr bwMode="auto">
            <a:xfrm>
              <a:off x="1368" y="1592"/>
              <a:ext cx="1616" cy="1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16" y="1480"/>
                </a:cxn>
              </a:cxnLst>
              <a:rect l="0" t="0" r="r" b="b"/>
              <a:pathLst>
                <a:path w="1616" h="1480">
                  <a:moveTo>
                    <a:pt x="0" y="0"/>
                  </a:moveTo>
                  <a:lnTo>
                    <a:pt x="1616" y="1480"/>
                  </a:lnTo>
                </a:path>
              </a:pathLst>
            </a:custGeom>
            <a:noFill/>
            <a:ln w="19050" cmpd="sng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1082" name="Text Box 26"/>
            <p:cNvSpPr txBox="1">
              <a:spLocks noChangeArrowheads="1"/>
            </p:cNvSpPr>
            <p:nvPr/>
          </p:nvSpPr>
          <p:spPr bwMode="auto">
            <a:xfrm>
              <a:off x="1132" y="1392"/>
              <a:ext cx="22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400" b="1">
                  <a:latin typeface="Times New Roman" pitchFamily="18" charset="0"/>
                </a:rPr>
                <a:t>Р</a:t>
              </a:r>
            </a:p>
          </p:txBody>
        </p:sp>
        <p:sp>
          <p:nvSpPr>
            <p:cNvPr id="301083" name="Text Box 27"/>
            <p:cNvSpPr txBox="1">
              <a:spLocks noChangeArrowheads="1"/>
            </p:cNvSpPr>
            <p:nvPr/>
          </p:nvSpPr>
          <p:spPr bwMode="auto">
            <a:xfrm>
              <a:off x="2976" y="2832"/>
              <a:ext cx="22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b="1">
                  <a:latin typeface="Times New Roman" pitchFamily="18" charset="0"/>
                </a:rPr>
                <a:t>N</a:t>
              </a:r>
              <a:endParaRPr lang="ru-RU" sz="2400" b="1">
                <a:latin typeface="Times New Roman" pitchFamily="18" charset="0"/>
              </a:endParaRPr>
            </a:p>
          </p:txBody>
        </p:sp>
        <p:sp>
          <p:nvSpPr>
            <p:cNvPr id="301084" name="Oval 28"/>
            <p:cNvSpPr>
              <a:spLocks noChangeArrowheads="1"/>
            </p:cNvSpPr>
            <p:nvPr/>
          </p:nvSpPr>
          <p:spPr bwMode="auto">
            <a:xfrm>
              <a:off x="2064" y="2256"/>
              <a:ext cx="48" cy="4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1085" name="Text Box 29"/>
            <p:cNvSpPr txBox="1">
              <a:spLocks noChangeArrowheads="1"/>
            </p:cNvSpPr>
            <p:nvPr/>
          </p:nvSpPr>
          <p:spPr bwMode="auto">
            <a:xfrm>
              <a:off x="2064" y="2016"/>
              <a:ext cx="22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400" b="1">
                  <a:latin typeface="Times New Roman" pitchFamily="18" charset="0"/>
                </a:rPr>
                <a:t>А</a:t>
              </a:r>
            </a:p>
          </p:txBody>
        </p:sp>
      </p:grpSp>
      <p:sp>
        <p:nvSpPr>
          <p:cNvPr id="36" name="Прямоугольник 35"/>
          <p:cNvSpPr>
            <a:spLocks noChangeArrowheads="1"/>
          </p:cNvSpPr>
          <p:nvPr/>
        </p:nvSpPr>
        <p:spPr bwMode="auto">
          <a:xfrm>
            <a:off x="541338" y="279544"/>
            <a:ext cx="8061325" cy="521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alt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Повторение теории</a:t>
            </a:r>
            <a:endParaRPr lang="ru-RU" altLang="ru-RU" sz="2800" b="1" i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859555" y="727780"/>
            <a:ext cx="718451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rgbClr val="0000CC"/>
                </a:solidFill>
                <a:latin typeface="+mj-lt"/>
              </a:rPr>
              <a:t>Угол между касательной и хордой</a:t>
            </a:r>
            <a:endParaRPr lang="en-US" sz="2800" b="1" i="1" dirty="0" smtClean="0">
              <a:solidFill>
                <a:srgbClr val="0000CC"/>
              </a:solidFill>
              <a:latin typeface="+mj-lt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rgbClr val="0000CC"/>
                </a:solidFill>
                <a:latin typeface="+mj-lt"/>
              </a:rPr>
              <a:t> равен</a:t>
            </a:r>
            <a:r>
              <a:rPr lang="en-US" sz="2800" b="1" i="1" dirty="0" smtClean="0">
                <a:solidFill>
                  <a:srgbClr val="0000CC"/>
                </a:solidFill>
                <a:latin typeface="+mj-lt"/>
              </a:rPr>
              <a:t> </a:t>
            </a:r>
            <a:r>
              <a:rPr lang="ru-RU" sz="2800" b="1" i="1" dirty="0" smtClean="0">
                <a:solidFill>
                  <a:srgbClr val="0000CC"/>
                </a:solidFill>
                <a:latin typeface="+mj-lt"/>
              </a:rPr>
              <a:t>половине угловой величины </a:t>
            </a:r>
            <a:endParaRPr lang="en-US" sz="2800" b="1" i="1" dirty="0" smtClean="0">
              <a:solidFill>
                <a:srgbClr val="0000CC"/>
              </a:solidFill>
              <a:latin typeface="+mj-lt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rgbClr val="0000CC"/>
                </a:solidFill>
                <a:latin typeface="+mj-lt"/>
              </a:rPr>
              <a:t>дуги, заключенной между ними.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4616142" y="3089589"/>
            <a:ext cx="24256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∠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BAN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 = ½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6082" name="Object 2"/>
          <p:cNvGraphicFramePr>
            <a:graphicFrameLocks noChangeAspect="1"/>
          </p:cNvGraphicFramePr>
          <p:nvPr/>
        </p:nvGraphicFramePr>
        <p:xfrm>
          <a:off x="6843914" y="3106617"/>
          <a:ext cx="1279005" cy="5369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04" name="Формула" r:id="rId4" imgW="393359" imgH="164957" progId="">
                  <p:embed/>
                </p:oleObj>
              </mc:Choice>
              <mc:Fallback>
                <p:oleObj name="Формула" r:id="rId4" imgW="393359" imgH="164957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3914" y="3106617"/>
                        <a:ext cx="1279005" cy="5369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Freeform 89"/>
          <p:cNvSpPr>
            <a:spLocks/>
          </p:cNvSpPr>
          <p:nvPr/>
        </p:nvSpPr>
        <p:spPr bwMode="auto">
          <a:xfrm rot="4920345">
            <a:off x="3546226" y="3922663"/>
            <a:ext cx="110202" cy="32800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2" y="45"/>
              </a:cxn>
              <a:cxn ang="0">
                <a:pos x="184" y="111"/>
              </a:cxn>
              <a:cxn ang="0">
                <a:pos x="244" y="212"/>
              </a:cxn>
              <a:cxn ang="0">
                <a:pos x="255" y="321"/>
              </a:cxn>
            </a:cxnLst>
            <a:rect l="0" t="0" r="r" b="b"/>
            <a:pathLst>
              <a:path w="256" h="321">
                <a:moveTo>
                  <a:pt x="0" y="0"/>
                </a:moveTo>
                <a:cubicBezTo>
                  <a:pt x="17" y="7"/>
                  <a:pt x="71" y="26"/>
                  <a:pt x="102" y="45"/>
                </a:cubicBezTo>
                <a:cubicBezTo>
                  <a:pt x="134" y="64"/>
                  <a:pt x="161" y="83"/>
                  <a:pt x="184" y="111"/>
                </a:cubicBezTo>
                <a:cubicBezTo>
                  <a:pt x="208" y="139"/>
                  <a:pt x="232" y="177"/>
                  <a:pt x="244" y="212"/>
                </a:cubicBezTo>
                <a:cubicBezTo>
                  <a:pt x="256" y="247"/>
                  <a:pt x="253" y="298"/>
                  <a:pt x="255" y="321"/>
                </a:cubicBezTo>
              </a:path>
            </a:pathLst>
          </a:custGeom>
          <a:noFill/>
          <a:ln w="412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2" name="Rectangle 8"/>
          <p:cNvSpPr>
            <a:spLocks noChangeArrowheads="1"/>
          </p:cNvSpPr>
          <p:nvPr/>
        </p:nvSpPr>
        <p:spPr bwMode="auto">
          <a:xfrm>
            <a:off x="755576" y="548680"/>
            <a:ext cx="52562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200" i="1">
              <a:latin typeface="Times New Roman" pitchFamily="18" charset="0"/>
            </a:endParaRPr>
          </a:p>
        </p:txBody>
      </p:sp>
      <p:sp>
        <p:nvSpPr>
          <p:cNvPr id="72718" name="Text Box 14"/>
          <p:cNvSpPr txBox="1">
            <a:spLocks noChangeArrowheads="1"/>
          </p:cNvSpPr>
          <p:nvPr/>
        </p:nvSpPr>
        <p:spPr bwMode="auto">
          <a:xfrm>
            <a:off x="8532440" y="4149080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 dirty="0">
                <a:latin typeface="Times New Roman" pitchFamily="18" charset="0"/>
              </a:rPr>
              <a:t>B</a:t>
            </a:r>
            <a:endParaRPr lang="ru-RU" sz="2800" b="1" i="1" dirty="0">
              <a:latin typeface="Times New Roman" pitchFamily="18" charset="0"/>
            </a:endParaRPr>
          </a:p>
        </p:txBody>
      </p:sp>
      <p:sp>
        <p:nvSpPr>
          <p:cNvPr id="72720" name="Text Box 16"/>
          <p:cNvSpPr txBox="1">
            <a:spLocks noChangeArrowheads="1"/>
          </p:cNvSpPr>
          <p:nvPr/>
        </p:nvSpPr>
        <p:spPr bwMode="auto">
          <a:xfrm>
            <a:off x="4788024" y="3645024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 dirty="0">
                <a:latin typeface="Times New Roman" pitchFamily="18" charset="0"/>
              </a:rPr>
              <a:t>А</a:t>
            </a:r>
          </a:p>
        </p:txBody>
      </p:sp>
      <p:sp>
        <p:nvSpPr>
          <p:cNvPr id="72725" name="Oval 21"/>
          <p:cNvSpPr>
            <a:spLocks noChangeArrowheads="1"/>
          </p:cNvSpPr>
          <p:nvPr/>
        </p:nvSpPr>
        <p:spPr bwMode="auto">
          <a:xfrm>
            <a:off x="5076056" y="2780928"/>
            <a:ext cx="3527772" cy="3526656"/>
          </a:xfrm>
          <a:prstGeom prst="ellipse">
            <a:avLst/>
          </a:prstGeom>
          <a:noFill/>
          <a:ln w="44450">
            <a:solidFill>
              <a:srgbClr val="00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728" name="Text Box 24"/>
          <p:cNvSpPr txBox="1">
            <a:spLocks noChangeArrowheads="1"/>
          </p:cNvSpPr>
          <p:nvPr/>
        </p:nvSpPr>
        <p:spPr bwMode="auto">
          <a:xfrm>
            <a:off x="5868144" y="2492896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 dirty="0">
                <a:latin typeface="Times New Roman" pitchFamily="18" charset="0"/>
              </a:rPr>
              <a:t>C</a:t>
            </a:r>
            <a:endParaRPr lang="ru-RU" sz="2800" b="1" i="1" dirty="0">
              <a:latin typeface="Times New Roman" pitchFamily="18" charset="0"/>
            </a:endParaRPr>
          </a:p>
        </p:txBody>
      </p:sp>
      <p:sp>
        <p:nvSpPr>
          <p:cNvPr id="72729" name="Text Box 25"/>
          <p:cNvSpPr txBox="1">
            <a:spLocks noChangeArrowheads="1"/>
          </p:cNvSpPr>
          <p:nvPr/>
        </p:nvSpPr>
        <p:spPr bwMode="auto">
          <a:xfrm>
            <a:off x="6948264" y="6338888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 dirty="0">
                <a:latin typeface="Times New Roman" pitchFamily="18" charset="0"/>
              </a:rPr>
              <a:t>D</a:t>
            </a:r>
            <a:endParaRPr lang="ru-RU" sz="2800" b="1" i="1" dirty="0">
              <a:latin typeface="Times New Roman" pitchFamily="18" charset="0"/>
            </a:endParaRPr>
          </a:p>
        </p:txBody>
      </p:sp>
      <p:sp>
        <p:nvSpPr>
          <p:cNvPr id="72730" name="Text Box 26"/>
          <p:cNvSpPr txBox="1">
            <a:spLocks noChangeArrowheads="1"/>
          </p:cNvSpPr>
          <p:nvPr/>
        </p:nvSpPr>
        <p:spPr bwMode="auto">
          <a:xfrm>
            <a:off x="6444208" y="378904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 dirty="0">
                <a:latin typeface="Times New Roman" pitchFamily="18" charset="0"/>
              </a:rPr>
              <a:t>E</a:t>
            </a:r>
            <a:endParaRPr lang="ru-RU" sz="2800" b="1" i="1" dirty="0">
              <a:latin typeface="Times New Roman" pitchFamily="18" charset="0"/>
            </a:endParaRPr>
          </a:p>
        </p:txBody>
      </p:sp>
      <p:cxnSp>
        <p:nvCxnSpPr>
          <p:cNvPr id="32" name="Прямая соединительная линия 31"/>
          <p:cNvCxnSpPr>
            <a:endCxn id="72725" idx="6"/>
          </p:cNvCxnSpPr>
          <p:nvPr/>
        </p:nvCxnSpPr>
        <p:spPr>
          <a:xfrm>
            <a:off x="5147444" y="4005064"/>
            <a:ext cx="3456384" cy="539192"/>
          </a:xfrm>
          <a:prstGeom prst="line">
            <a:avLst/>
          </a:prstGeom>
          <a:noFill/>
          <a:ln w="44450">
            <a:solidFill>
              <a:srgbClr val="003366"/>
            </a:solidFill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Прямая соединительная линия 33"/>
          <p:cNvCxnSpPr/>
          <p:nvPr/>
        </p:nvCxnSpPr>
        <p:spPr>
          <a:xfrm flipH="1" flipV="1">
            <a:off x="6156176" y="2924944"/>
            <a:ext cx="1008112" cy="3384376"/>
          </a:xfrm>
          <a:prstGeom prst="line">
            <a:avLst/>
          </a:prstGeom>
          <a:noFill/>
          <a:ln w="44450">
            <a:solidFill>
              <a:srgbClr val="003366"/>
            </a:solidFill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0" y="731113"/>
            <a:ext cx="8569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+mj-lt"/>
              </a:rPr>
              <a:t>Теорема об отрезках</a:t>
            </a:r>
            <a:r>
              <a:rPr lang="en-US" sz="2400" b="1" i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latin typeface="+mj-lt"/>
              </a:rPr>
              <a:t>пересекающихся хорд</a:t>
            </a:r>
          </a:p>
        </p:txBody>
      </p:sp>
      <p:sp>
        <p:nvSpPr>
          <p:cNvPr id="41" name="Rectangle 6"/>
          <p:cNvSpPr>
            <a:spLocks noChangeArrowheads="1"/>
          </p:cNvSpPr>
          <p:nvPr/>
        </p:nvSpPr>
        <p:spPr bwMode="auto">
          <a:xfrm>
            <a:off x="235772" y="1188787"/>
            <a:ext cx="8484160" cy="1186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 i="1" dirty="0" smtClean="0">
                <a:solidFill>
                  <a:srgbClr val="0F2223"/>
                </a:solidFill>
                <a:latin typeface="+mj-lt"/>
              </a:rPr>
              <a:t>Если две хорды окружности пересекаются, то</a:t>
            </a:r>
          </a:p>
          <a:p>
            <a:r>
              <a:rPr lang="ru-RU" sz="2400" b="1" i="1" dirty="0" smtClean="0">
                <a:solidFill>
                  <a:srgbClr val="0F2223"/>
                </a:solidFill>
                <a:latin typeface="+mj-lt"/>
              </a:rPr>
              <a:t>произведение отрезков одной хорды равно</a:t>
            </a:r>
          </a:p>
          <a:p>
            <a:r>
              <a:rPr lang="ru-RU" sz="2400" b="1" i="1" dirty="0" smtClean="0">
                <a:solidFill>
                  <a:srgbClr val="0F2223"/>
                </a:solidFill>
                <a:latin typeface="+mj-lt"/>
              </a:rPr>
              <a:t>произведению отрезков другой хорды.</a:t>
            </a:r>
            <a:endParaRPr lang="ru-RU" sz="2400" b="1" i="1" dirty="0">
              <a:solidFill>
                <a:srgbClr val="0F2223"/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59080" y="3499961"/>
            <a:ext cx="42627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</a:rPr>
              <a:t>АЕ ∙ ЕВ = СЕ ∙ Е</a:t>
            </a:r>
            <a:r>
              <a:rPr lang="en-US" sz="4000" b="1" i="1" dirty="0" smtClean="0">
                <a:solidFill>
                  <a:srgbClr val="FF0000"/>
                </a:solidFill>
                <a:latin typeface="Times New Roman" pitchFamily="18" charset="0"/>
              </a:rPr>
              <a:t>D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541338" y="279544"/>
            <a:ext cx="8061325" cy="521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alt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Повторение теории</a:t>
            </a:r>
            <a:endParaRPr lang="ru-RU" altLang="ru-RU" sz="2800" b="1" i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</p:bldLst>
  </p:timing>
</p:sld>
</file>

<file path=ppt/theme/theme1.xml><?xml version="1.0" encoding="utf-8"?>
<a:theme xmlns:a="http://schemas.openxmlformats.org/drawingml/2006/main" name="Текст">
  <a:themeElements>
    <a:clrScheme name="Текст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Другая 1">
      <a:majorFont>
        <a:latin typeface="Century Gothic"/>
        <a:ea typeface=""/>
        <a:cs typeface=""/>
      </a:majorFont>
      <a:minorFont>
        <a:latin typeface="Bookman Old Styl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Текст</Template>
  <TotalTime>3916</TotalTime>
  <Words>1395</Words>
  <Application>Microsoft Office PowerPoint</Application>
  <PresentationFormat>Экран (4:3)</PresentationFormat>
  <Paragraphs>323</Paragraphs>
  <Slides>35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7" baseType="lpstr">
      <vt:lpstr>Текст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Ольга</cp:lastModifiedBy>
  <cp:revision>360</cp:revision>
  <dcterms:created xsi:type="dcterms:W3CDTF">2011-04-26T15:03:27Z</dcterms:created>
  <dcterms:modified xsi:type="dcterms:W3CDTF">2026-01-26T06:48:15Z</dcterms:modified>
</cp:coreProperties>
</file>